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Nunito"/>
      <p:regular r:id="rId28"/>
      <p:bold r:id="rId29"/>
      <p:italic r:id="rId30"/>
      <p:boldItalic r:id="rId31"/>
    </p:embeddedFont>
    <p:embeddedFont>
      <p:font typeface="Maven Pro"/>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Nunito-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5.xml"/><Relationship Id="rId33" Type="http://schemas.openxmlformats.org/officeDocument/2006/relationships/font" Target="fonts/MavenPro-bold.fntdata"/><Relationship Id="rId10" Type="http://schemas.openxmlformats.org/officeDocument/2006/relationships/slide" Target="slides/slide4.xml"/><Relationship Id="rId32" Type="http://schemas.openxmlformats.org/officeDocument/2006/relationships/font" Target="fonts/MavenPro-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996fcae123_0_1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1996fcae123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996fcae123_0_13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1996fcae123_0_13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996fcae123_0_4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1996fcae123_0_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996fcae123_0_14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g1996fcae123_0_1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996fcae123_0_13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1996fcae123_0_13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996fcae123_0_14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1996fcae123_0_14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996fcae123_0_4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g1996fcae123_0_4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996fcae123_0_15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g1996fcae123_0_15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996fcae123_0_1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996fcae123_0_1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996fcae123_0_4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g1996fcae123_0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996fcae123_0_15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g1996fcae123_0_15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996fcae123_0_4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1996fcae123_0_4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996fcae123_0_14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g1996fcae123_0_14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996fcae123_0_15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g1996fcae123_0_15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996fcae123_2_3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1996fcae123_2_3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996fcae123_2_3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1996fcae123_2_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996fcae123_0_2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1996fcae123_0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996fcae123_0_4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1996fcae123_0_4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996fcae123_0_12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1996fcae123_0_1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996fcae123_0_5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1996fcae123_0_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996fcae123_2_3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g1996fcae123_2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274" name="Shape 27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275" name="Shape 275"/>
        <p:cNvGrpSpPr/>
        <p:nvPr/>
      </p:nvGrpSpPr>
      <p:grpSpPr>
        <a:xfrm>
          <a:off x="0" y="0"/>
          <a:ext cx="0" cy="0"/>
          <a:chOff x="0" y="0"/>
          <a:chExt cx="0" cy="0"/>
        </a:xfrm>
      </p:grpSpPr>
      <p:sp>
        <p:nvSpPr>
          <p:cNvPr id="276" name="Google Shape;276;p15"/>
          <p:cNvSpPr txBox="1"/>
          <p:nvPr>
            <p:ph idx="1" type="body"/>
          </p:nvPr>
        </p:nvSpPr>
        <p:spPr>
          <a:xfrm>
            <a:off x="242647" y="254632"/>
            <a:ext cx="8679900" cy="5433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277" name="Shape 277"/>
        <p:cNvGrpSpPr/>
        <p:nvPr/>
      </p:nvGrpSpPr>
      <p:grpSpPr>
        <a:xfrm>
          <a:off x="0" y="0"/>
          <a:ext cx="0" cy="0"/>
          <a:chOff x="0" y="0"/>
          <a:chExt cx="0" cy="0"/>
        </a:xfrm>
      </p:grpSpPr>
      <p:sp>
        <p:nvSpPr>
          <p:cNvPr id="278" name="Google Shape;278;p16"/>
          <p:cNvSpPr txBox="1"/>
          <p:nvPr>
            <p:ph idx="1" type="body"/>
          </p:nvPr>
        </p:nvSpPr>
        <p:spPr>
          <a:xfrm>
            <a:off x="242647" y="254632"/>
            <a:ext cx="8679900" cy="5433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79" name="Google Shape;279;p16"/>
          <p:cNvSpPr/>
          <p:nvPr/>
        </p:nvSpPr>
        <p:spPr>
          <a:xfrm>
            <a:off x="535500" y="1170288"/>
            <a:ext cx="8073000" cy="2457000"/>
          </a:xfrm>
          <a:prstGeom prst="roundRect">
            <a:avLst>
              <a:gd fmla="val 899" name="adj"/>
            </a:avLst>
          </a:prstGeom>
          <a:solidFill>
            <a:schemeClr val="accent1"/>
          </a:solidFill>
          <a:ln>
            <a:noFill/>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0" name="Google Shape;280;p16"/>
          <p:cNvSpPr/>
          <p:nvPr>
            <p:ph idx="2" type="pic"/>
          </p:nvPr>
        </p:nvSpPr>
        <p:spPr>
          <a:xfrm>
            <a:off x="670019" y="1305940"/>
            <a:ext cx="1431000" cy="1890000"/>
          </a:xfrm>
          <a:prstGeom prst="rect">
            <a:avLst/>
          </a:prstGeom>
          <a:solidFill>
            <a:srgbClr val="F2F2F2"/>
          </a:solidFill>
          <a:ln>
            <a:noFill/>
          </a:ln>
        </p:spPr>
      </p:sp>
      <p:sp>
        <p:nvSpPr>
          <p:cNvPr id="281" name="Google Shape;281;p16"/>
          <p:cNvSpPr/>
          <p:nvPr>
            <p:ph idx="3" type="pic"/>
          </p:nvPr>
        </p:nvSpPr>
        <p:spPr>
          <a:xfrm>
            <a:off x="2263651" y="1305940"/>
            <a:ext cx="1431000" cy="1890000"/>
          </a:xfrm>
          <a:prstGeom prst="rect">
            <a:avLst/>
          </a:prstGeom>
          <a:solidFill>
            <a:srgbClr val="F2F2F2"/>
          </a:solidFill>
          <a:ln>
            <a:noFill/>
          </a:ln>
        </p:spPr>
      </p:sp>
      <p:sp>
        <p:nvSpPr>
          <p:cNvPr id="282" name="Google Shape;282;p16"/>
          <p:cNvSpPr/>
          <p:nvPr>
            <p:ph idx="4" type="pic"/>
          </p:nvPr>
        </p:nvSpPr>
        <p:spPr>
          <a:xfrm>
            <a:off x="3857282" y="1305940"/>
            <a:ext cx="1431000" cy="1890000"/>
          </a:xfrm>
          <a:prstGeom prst="rect">
            <a:avLst/>
          </a:prstGeom>
          <a:solidFill>
            <a:srgbClr val="F2F2F2"/>
          </a:solidFill>
          <a:ln>
            <a:noFill/>
          </a:ln>
        </p:spPr>
      </p:sp>
      <p:sp>
        <p:nvSpPr>
          <p:cNvPr id="283" name="Google Shape;283;p16"/>
          <p:cNvSpPr/>
          <p:nvPr>
            <p:ph idx="5" type="pic"/>
          </p:nvPr>
        </p:nvSpPr>
        <p:spPr>
          <a:xfrm>
            <a:off x="5450913" y="1305940"/>
            <a:ext cx="1431000" cy="1890000"/>
          </a:xfrm>
          <a:prstGeom prst="rect">
            <a:avLst/>
          </a:prstGeom>
          <a:solidFill>
            <a:srgbClr val="F2F2F2"/>
          </a:solidFill>
          <a:ln>
            <a:noFill/>
          </a:ln>
        </p:spPr>
      </p:sp>
      <p:sp>
        <p:nvSpPr>
          <p:cNvPr id="284" name="Google Shape;284;p16"/>
          <p:cNvSpPr/>
          <p:nvPr>
            <p:ph idx="6" type="pic"/>
          </p:nvPr>
        </p:nvSpPr>
        <p:spPr>
          <a:xfrm>
            <a:off x="7044544" y="1305940"/>
            <a:ext cx="1431000" cy="1890000"/>
          </a:xfrm>
          <a:prstGeom prst="rect">
            <a:avLst/>
          </a:prstGeom>
          <a:solidFill>
            <a:srgbClr val="F2F2F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s slide layout">
  <p:cSld name="5_Contents slide layout">
    <p:spTree>
      <p:nvGrpSpPr>
        <p:cNvPr id="285" name="Shape 285"/>
        <p:cNvGrpSpPr/>
        <p:nvPr/>
      </p:nvGrpSpPr>
      <p:grpSpPr>
        <a:xfrm>
          <a:off x="0" y="0"/>
          <a:ext cx="0" cy="0"/>
          <a:chOff x="0" y="0"/>
          <a:chExt cx="0" cy="0"/>
        </a:xfrm>
      </p:grpSpPr>
      <p:sp>
        <p:nvSpPr>
          <p:cNvPr id="286" name="Google Shape;286;p17"/>
          <p:cNvSpPr/>
          <p:nvPr/>
        </p:nvSpPr>
        <p:spPr>
          <a:xfrm>
            <a:off x="0" y="1727440"/>
            <a:ext cx="9144000" cy="1688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7" name="Google Shape;287;p17"/>
          <p:cNvSpPr/>
          <p:nvPr/>
        </p:nvSpPr>
        <p:spPr>
          <a:xfrm>
            <a:off x="0" y="3444096"/>
            <a:ext cx="9144000" cy="77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8" name="Google Shape;288;p17"/>
          <p:cNvSpPr/>
          <p:nvPr/>
        </p:nvSpPr>
        <p:spPr>
          <a:xfrm>
            <a:off x="0" y="1621766"/>
            <a:ext cx="9144000" cy="77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9" name="Google Shape;289;p17"/>
          <p:cNvSpPr/>
          <p:nvPr>
            <p:ph idx="2" type="pic"/>
          </p:nvPr>
        </p:nvSpPr>
        <p:spPr>
          <a:xfrm>
            <a:off x="5221137" y="430276"/>
            <a:ext cx="3351300" cy="4282800"/>
          </a:xfrm>
          <a:prstGeom prst="rect">
            <a:avLst/>
          </a:prstGeom>
          <a:solidFill>
            <a:srgbClr val="F2F2F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290" name="Shape 29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spTree>
      <p:nvGrpSpPr>
        <p:cNvPr id="291" name="Shape 291"/>
        <p:cNvGrpSpPr/>
        <p:nvPr/>
      </p:nvGrpSpPr>
      <p:grpSpPr>
        <a:xfrm>
          <a:off x="0" y="0"/>
          <a:ext cx="0" cy="0"/>
          <a:chOff x="0" y="0"/>
          <a:chExt cx="0" cy="0"/>
        </a:xfrm>
      </p:grpSpPr>
      <p:sp>
        <p:nvSpPr>
          <p:cNvPr id="292" name="Google Shape;292;p19"/>
          <p:cNvSpPr/>
          <p:nvPr>
            <p:ph idx="2" type="pic"/>
          </p:nvPr>
        </p:nvSpPr>
        <p:spPr>
          <a:xfrm>
            <a:off x="0" y="0"/>
            <a:ext cx="4878000" cy="5143500"/>
          </a:xfrm>
          <a:prstGeom prst="rect">
            <a:avLst/>
          </a:prstGeom>
          <a:solidFill>
            <a:srgbClr val="F2F2F2"/>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293" name="Shape 29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spTree>
      <p:nvGrpSpPr>
        <p:cNvPr id="294" name="Shape 294"/>
        <p:cNvGrpSpPr/>
        <p:nvPr/>
      </p:nvGrpSpPr>
      <p:grpSpPr>
        <a:xfrm>
          <a:off x="0" y="0"/>
          <a:ext cx="0" cy="0"/>
          <a:chOff x="0" y="0"/>
          <a:chExt cx="0" cy="0"/>
        </a:xfrm>
      </p:grpSpPr>
      <p:sp>
        <p:nvSpPr>
          <p:cNvPr id="295" name="Google Shape;295;p21"/>
          <p:cNvSpPr/>
          <p:nvPr/>
        </p:nvSpPr>
        <p:spPr>
          <a:xfrm>
            <a:off x="410386" y="1321385"/>
            <a:ext cx="8323200" cy="2500800"/>
          </a:xfrm>
          <a:prstGeom prst="frame">
            <a:avLst>
              <a:gd fmla="val 2412" name="adj1"/>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sp>
        <p:nvSpPr>
          <p:cNvPr id="296" name="Google Shape;296;p21"/>
          <p:cNvSpPr/>
          <p:nvPr>
            <p:ph idx="2" type="pic"/>
          </p:nvPr>
        </p:nvSpPr>
        <p:spPr>
          <a:xfrm>
            <a:off x="682764" y="426801"/>
            <a:ext cx="2746200" cy="4290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297" name="Shape 297"/>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s slide layout">
  <p:cSld name="11_Contents slide layout">
    <p:spTree>
      <p:nvGrpSpPr>
        <p:cNvPr id="298" name="Shape 298"/>
        <p:cNvGrpSpPr/>
        <p:nvPr/>
      </p:nvGrpSpPr>
      <p:grpSpPr>
        <a:xfrm>
          <a:off x="0" y="0"/>
          <a:ext cx="0" cy="0"/>
          <a:chOff x="0" y="0"/>
          <a:chExt cx="0" cy="0"/>
        </a:xfrm>
      </p:grpSpPr>
      <p:sp>
        <p:nvSpPr>
          <p:cNvPr id="299" name="Google Shape;299;p23"/>
          <p:cNvSpPr/>
          <p:nvPr/>
        </p:nvSpPr>
        <p:spPr>
          <a:xfrm>
            <a:off x="1" y="0"/>
            <a:ext cx="29130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300" name="Google Shape;300;p23"/>
          <p:cNvGrpSpPr/>
          <p:nvPr/>
        </p:nvGrpSpPr>
        <p:grpSpPr>
          <a:xfrm>
            <a:off x="3363528" y="2009553"/>
            <a:ext cx="1522224" cy="2629296"/>
            <a:chOff x="1438761" y="2033015"/>
            <a:chExt cx="1980000" cy="3420000"/>
          </a:xfrm>
        </p:grpSpPr>
        <p:sp>
          <p:nvSpPr>
            <p:cNvPr id="301" name="Google Shape;301;p23"/>
            <p:cNvSpPr/>
            <p:nvPr/>
          </p:nvSpPr>
          <p:spPr>
            <a:xfrm>
              <a:off x="1438761" y="2033015"/>
              <a:ext cx="1980000" cy="3420000"/>
            </a:xfrm>
            <a:prstGeom prst="roundRect">
              <a:avLst>
                <a:gd fmla="val 13580" name="adj"/>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302" name="Google Shape;302;p23"/>
            <p:cNvSpPr/>
            <p:nvPr/>
          </p:nvSpPr>
          <p:spPr>
            <a:xfrm>
              <a:off x="2310398" y="2205587"/>
              <a:ext cx="236700" cy="45600"/>
            </a:xfrm>
            <a:prstGeom prst="rect">
              <a:avLst/>
            </a:prstGeom>
            <a:solidFill>
              <a:srgbClr val="B0B0B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nvGrpSpPr>
            <p:cNvPr id="303" name="Google Shape;303;p23"/>
            <p:cNvGrpSpPr/>
            <p:nvPr/>
          </p:nvGrpSpPr>
          <p:grpSpPr>
            <a:xfrm>
              <a:off x="2332851" y="5138854"/>
              <a:ext cx="191700" cy="210900"/>
              <a:chOff x="2453209" y="5151638"/>
              <a:chExt cx="191700" cy="210900"/>
            </a:xfrm>
          </p:grpSpPr>
          <p:sp>
            <p:nvSpPr>
              <p:cNvPr id="304" name="Google Shape;304;p23"/>
              <p:cNvSpPr/>
              <p:nvPr/>
            </p:nvSpPr>
            <p:spPr>
              <a:xfrm>
                <a:off x="2453209" y="5151638"/>
                <a:ext cx="191700" cy="210900"/>
              </a:xfrm>
              <a:prstGeom prst="ellipse">
                <a:avLst/>
              </a:prstGeom>
              <a:gradFill>
                <a:gsLst>
                  <a:gs pos="0">
                    <a:srgbClr val="0F0F0F"/>
                  </a:gs>
                  <a:gs pos="56000">
                    <a:srgbClr val="595959"/>
                  </a:gs>
                  <a:gs pos="91000">
                    <a:srgbClr val="7F7F7F"/>
                  </a:gs>
                  <a:gs pos="100000">
                    <a:srgbClr val="BFBFBF"/>
                  </a:gs>
                </a:gsLst>
                <a:lin ang="10800025" scaled="0"/>
              </a:gradFill>
              <a:ln cap="flat" cmpd="sng" w="12700">
                <a:solidFill>
                  <a:srgbClr val="26262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305" name="Google Shape;305;p23"/>
              <p:cNvSpPr/>
              <p:nvPr/>
            </p:nvSpPr>
            <p:spPr>
              <a:xfrm>
                <a:off x="2505251" y="5208531"/>
                <a:ext cx="87600" cy="97200"/>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grpSp>
      <p:grpSp>
        <p:nvGrpSpPr>
          <p:cNvPr id="306" name="Google Shape;306;p23"/>
          <p:cNvGrpSpPr/>
          <p:nvPr/>
        </p:nvGrpSpPr>
        <p:grpSpPr>
          <a:xfrm>
            <a:off x="5232128" y="2038213"/>
            <a:ext cx="1522224" cy="2629296"/>
            <a:chOff x="1438761" y="2033015"/>
            <a:chExt cx="1980000" cy="3420000"/>
          </a:xfrm>
        </p:grpSpPr>
        <p:sp>
          <p:nvSpPr>
            <p:cNvPr id="307" name="Google Shape;307;p23"/>
            <p:cNvSpPr/>
            <p:nvPr/>
          </p:nvSpPr>
          <p:spPr>
            <a:xfrm>
              <a:off x="1438761" y="2033015"/>
              <a:ext cx="1980000" cy="3420000"/>
            </a:xfrm>
            <a:prstGeom prst="roundRect">
              <a:avLst>
                <a:gd fmla="val 13580" name="adj"/>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308" name="Google Shape;308;p23"/>
            <p:cNvSpPr/>
            <p:nvPr/>
          </p:nvSpPr>
          <p:spPr>
            <a:xfrm>
              <a:off x="2310398" y="2205587"/>
              <a:ext cx="236700" cy="45600"/>
            </a:xfrm>
            <a:prstGeom prst="rect">
              <a:avLst/>
            </a:prstGeom>
            <a:solidFill>
              <a:srgbClr val="B0B0B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nvGrpSpPr>
            <p:cNvPr id="309" name="Google Shape;309;p23"/>
            <p:cNvGrpSpPr/>
            <p:nvPr/>
          </p:nvGrpSpPr>
          <p:grpSpPr>
            <a:xfrm>
              <a:off x="2332851" y="5138854"/>
              <a:ext cx="191700" cy="210900"/>
              <a:chOff x="2453209" y="5151638"/>
              <a:chExt cx="191700" cy="210900"/>
            </a:xfrm>
          </p:grpSpPr>
          <p:sp>
            <p:nvSpPr>
              <p:cNvPr id="310" name="Google Shape;310;p23"/>
              <p:cNvSpPr/>
              <p:nvPr/>
            </p:nvSpPr>
            <p:spPr>
              <a:xfrm>
                <a:off x="2453209" y="5151638"/>
                <a:ext cx="191700" cy="210900"/>
              </a:xfrm>
              <a:prstGeom prst="ellipse">
                <a:avLst/>
              </a:prstGeom>
              <a:gradFill>
                <a:gsLst>
                  <a:gs pos="0">
                    <a:srgbClr val="0F0F0F"/>
                  </a:gs>
                  <a:gs pos="56000">
                    <a:srgbClr val="595959"/>
                  </a:gs>
                  <a:gs pos="91000">
                    <a:srgbClr val="7F7F7F"/>
                  </a:gs>
                  <a:gs pos="100000">
                    <a:srgbClr val="BFBFBF"/>
                  </a:gs>
                </a:gsLst>
                <a:lin ang="10800025" scaled="0"/>
              </a:gradFill>
              <a:ln cap="flat" cmpd="sng" w="12700">
                <a:solidFill>
                  <a:srgbClr val="26262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311" name="Google Shape;311;p23"/>
              <p:cNvSpPr/>
              <p:nvPr/>
            </p:nvSpPr>
            <p:spPr>
              <a:xfrm>
                <a:off x="2505251" y="5208531"/>
                <a:ext cx="87600" cy="97200"/>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grpSp>
      <p:grpSp>
        <p:nvGrpSpPr>
          <p:cNvPr id="312" name="Google Shape;312;p23"/>
          <p:cNvGrpSpPr/>
          <p:nvPr/>
        </p:nvGrpSpPr>
        <p:grpSpPr>
          <a:xfrm>
            <a:off x="7100729" y="2045918"/>
            <a:ext cx="1522224" cy="2629296"/>
            <a:chOff x="1438761" y="2033015"/>
            <a:chExt cx="1980000" cy="3420000"/>
          </a:xfrm>
        </p:grpSpPr>
        <p:sp>
          <p:nvSpPr>
            <p:cNvPr id="313" name="Google Shape;313;p23"/>
            <p:cNvSpPr/>
            <p:nvPr/>
          </p:nvSpPr>
          <p:spPr>
            <a:xfrm>
              <a:off x="1438761" y="2033015"/>
              <a:ext cx="1980000" cy="3420000"/>
            </a:xfrm>
            <a:prstGeom prst="roundRect">
              <a:avLst>
                <a:gd fmla="val 13580" name="adj"/>
              </a:avLst>
            </a:prstGeom>
            <a:solidFill>
              <a:srgbClr val="26262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314" name="Google Shape;314;p23"/>
            <p:cNvSpPr/>
            <p:nvPr/>
          </p:nvSpPr>
          <p:spPr>
            <a:xfrm>
              <a:off x="2310398" y="2205587"/>
              <a:ext cx="236700" cy="45600"/>
            </a:xfrm>
            <a:prstGeom prst="rect">
              <a:avLst/>
            </a:prstGeom>
            <a:solidFill>
              <a:srgbClr val="B0B0B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nvGrpSpPr>
            <p:cNvPr id="315" name="Google Shape;315;p23"/>
            <p:cNvGrpSpPr/>
            <p:nvPr/>
          </p:nvGrpSpPr>
          <p:grpSpPr>
            <a:xfrm>
              <a:off x="2332851" y="5138854"/>
              <a:ext cx="191700" cy="210900"/>
              <a:chOff x="2453209" y="5151638"/>
              <a:chExt cx="191700" cy="210900"/>
            </a:xfrm>
          </p:grpSpPr>
          <p:sp>
            <p:nvSpPr>
              <p:cNvPr id="316" name="Google Shape;316;p23"/>
              <p:cNvSpPr/>
              <p:nvPr/>
            </p:nvSpPr>
            <p:spPr>
              <a:xfrm>
                <a:off x="2453209" y="5151638"/>
                <a:ext cx="191700" cy="210900"/>
              </a:xfrm>
              <a:prstGeom prst="ellipse">
                <a:avLst/>
              </a:prstGeom>
              <a:gradFill>
                <a:gsLst>
                  <a:gs pos="0">
                    <a:srgbClr val="0F0F0F"/>
                  </a:gs>
                  <a:gs pos="56000">
                    <a:srgbClr val="595959"/>
                  </a:gs>
                  <a:gs pos="91000">
                    <a:srgbClr val="7F7F7F"/>
                  </a:gs>
                  <a:gs pos="100000">
                    <a:srgbClr val="BFBFBF"/>
                  </a:gs>
                </a:gsLst>
                <a:lin ang="10800025" scaled="0"/>
              </a:gradFill>
              <a:ln cap="flat" cmpd="sng" w="12700">
                <a:solidFill>
                  <a:srgbClr val="26262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317" name="Google Shape;317;p23"/>
              <p:cNvSpPr/>
              <p:nvPr/>
            </p:nvSpPr>
            <p:spPr>
              <a:xfrm>
                <a:off x="2505251" y="5208531"/>
                <a:ext cx="87600" cy="97200"/>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grpSp>
      <p:sp>
        <p:nvSpPr>
          <p:cNvPr id="318" name="Google Shape;318;p23"/>
          <p:cNvSpPr/>
          <p:nvPr>
            <p:ph idx="2" type="pic"/>
          </p:nvPr>
        </p:nvSpPr>
        <p:spPr>
          <a:xfrm>
            <a:off x="3452117" y="2257451"/>
            <a:ext cx="1348500" cy="2096100"/>
          </a:xfrm>
          <a:prstGeom prst="rect">
            <a:avLst/>
          </a:prstGeom>
          <a:solidFill>
            <a:srgbClr val="F2F2F2"/>
          </a:solidFill>
          <a:ln>
            <a:noFill/>
          </a:ln>
        </p:spPr>
      </p:sp>
      <p:sp>
        <p:nvSpPr>
          <p:cNvPr id="319" name="Google Shape;319;p23"/>
          <p:cNvSpPr/>
          <p:nvPr>
            <p:ph idx="3" type="pic"/>
          </p:nvPr>
        </p:nvSpPr>
        <p:spPr>
          <a:xfrm>
            <a:off x="5320718" y="2257451"/>
            <a:ext cx="1348500" cy="2096100"/>
          </a:xfrm>
          <a:prstGeom prst="rect">
            <a:avLst/>
          </a:prstGeom>
          <a:solidFill>
            <a:srgbClr val="F2F2F2"/>
          </a:solidFill>
          <a:ln>
            <a:noFill/>
          </a:ln>
        </p:spPr>
      </p:sp>
      <p:sp>
        <p:nvSpPr>
          <p:cNvPr id="320" name="Google Shape;320;p23"/>
          <p:cNvSpPr/>
          <p:nvPr>
            <p:ph idx="4" type="pic"/>
          </p:nvPr>
        </p:nvSpPr>
        <p:spPr>
          <a:xfrm>
            <a:off x="7189319" y="2257451"/>
            <a:ext cx="1348500" cy="2096100"/>
          </a:xfrm>
          <a:prstGeom prst="rect">
            <a:avLst/>
          </a:prstGeom>
          <a:solidFill>
            <a:srgbClr val="F2F2F2"/>
          </a:solidFill>
          <a:ln>
            <a:noFill/>
          </a:ln>
        </p:spPr>
      </p:sp>
      <p:sp>
        <p:nvSpPr>
          <p:cNvPr id="321" name="Google Shape;321;p23"/>
          <p:cNvSpPr/>
          <p:nvPr/>
        </p:nvSpPr>
        <p:spPr>
          <a:xfrm>
            <a:off x="4500465" y="4323069"/>
            <a:ext cx="5219700" cy="3780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322" name="Shape 32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323" name="Shape 323"/>
        <p:cNvGrpSpPr/>
        <p:nvPr/>
      </p:nvGrpSpPr>
      <p:grpSpPr>
        <a:xfrm>
          <a:off x="0" y="0"/>
          <a:ext cx="0" cy="0"/>
          <a:chOff x="0" y="0"/>
          <a:chExt cx="0" cy="0"/>
        </a:xfrm>
      </p:grpSpPr>
      <p:sp>
        <p:nvSpPr>
          <p:cNvPr id="324" name="Google Shape;324;p25"/>
          <p:cNvSpPr/>
          <p:nvPr>
            <p:ph idx="2" type="pic"/>
          </p:nvPr>
        </p:nvSpPr>
        <p:spPr>
          <a:xfrm>
            <a:off x="3069000" y="0"/>
            <a:ext cx="6075000" cy="2970000"/>
          </a:xfrm>
          <a:prstGeom prst="rect">
            <a:avLst/>
          </a:prstGeom>
          <a:solidFill>
            <a:srgbClr val="F2F2F2"/>
          </a:solidFill>
          <a:ln>
            <a:noFill/>
          </a:ln>
        </p:spPr>
      </p:sp>
      <p:sp>
        <p:nvSpPr>
          <p:cNvPr id="325" name="Google Shape;325;p25"/>
          <p:cNvSpPr/>
          <p:nvPr>
            <p:ph idx="3" type="pic"/>
          </p:nvPr>
        </p:nvSpPr>
        <p:spPr>
          <a:xfrm>
            <a:off x="0" y="2970000"/>
            <a:ext cx="3069000" cy="2173500"/>
          </a:xfrm>
          <a:prstGeom prst="rect">
            <a:avLst/>
          </a:prstGeom>
          <a:solidFill>
            <a:srgbClr val="F2F2F2"/>
          </a:solidFill>
          <a:ln>
            <a:noFill/>
          </a:ln>
        </p:spPr>
      </p:sp>
      <p:sp>
        <p:nvSpPr>
          <p:cNvPr id="326" name="Google Shape;326;p25"/>
          <p:cNvSpPr/>
          <p:nvPr/>
        </p:nvSpPr>
        <p:spPr>
          <a:xfrm>
            <a:off x="3150000" y="3037500"/>
            <a:ext cx="5994000" cy="2106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327" name="Shape 32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spTree>
      <p:nvGrpSpPr>
        <p:cNvPr id="328" name="Shape 328"/>
        <p:cNvGrpSpPr/>
        <p:nvPr/>
      </p:nvGrpSpPr>
      <p:grpSpPr>
        <a:xfrm>
          <a:off x="0" y="0"/>
          <a:ext cx="0" cy="0"/>
          <a:chOff x="0" y="0"/>
          <a:chExt cx="0" cy="0"/>
        </a:xfrm>
      </p:grpSpPr>
      <p:sp>
        <p:nvSpPr>
          <p:cNvPr id="329" name="Google Shape;329;p27"/>
          <p:cNvSpPr/>
          <p:nvPr/>
        </p:nvSpPr>
        <p:spPr>
          <a:xfrm>
            <a:off x="4500465" y="4323069"/>
            <a:ext cx="5219700" cy="3780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330" name="Google Shape;330;p27"/>
          <p:cNvSpPr/>
          <p:nvPr/>
        </p:nvSpPr>
        <p:spPr>
          <a:xfrm>
            <a:off x="4500465" y="2218641"/>
            <a:ext cx="5219700" cy="378000"/>
          </a:xfrm>
          <a:prstGeom prst="ellipse">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nvGrpSpPr>
          <p:cNvPr id="331" name="Google Shape;331;p27"/>
          <p:cNvGrpSpPr/>
          <p:nvPr/>
        </p:nvGrpSpPr>
        <p:grpSpPr>
          <a:xfrm>
            <a:off x="5548174" y="594557"/>
            <a:ext cx="3118479" cy="1820705"/>
            <a:chOff x="-548507" y="477868"/>
            <a:chExt cx="11571351" cy="6357209"/>
          </a:xfrm>
        </p:grpSpPr>
        <p:sp>
          <p:nvSpPr>
            <p:cNvPr id="332" name="Google Shape;332;p27"/>
            <p:cNvSpPr/>
            <p:nvPr/>
          </p:nvSpPr>
          <p:spPr>
            <a:xfrm>
              <a:off x="-482765" y="6440599"/>
              <a:ext cx="11439858" cy="394478"/>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3" name="Google Shape;333;p27"/>
            <p:cNvSpPr/>
            <p:nvPr/>
          </p:nvSpPr>
          <p:spPr>
            <a:xfrm>
              <a:off x="700575" y="477868"/>
              <a:ext cx="9072991" cy="5917168"/>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4" name="Google Shape;334;p27"/>
            <p:cNvSpPr/>
            <p:nvPr/>
          </p:nvSpPr>
          <p:spPr>
            <a:xfrm>
              <a:off x="1088451" y="839448"/>
              <a:ext cx="8284035" cy="5062466"/>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5" name="Google Shape;335;p27"/>
            <p:cNvSpPr/>
            <p:nvPr/>
          </p:nvSpPr>
          <p:spPr>
            <a:xfrm>
              <a:off x="-548507" y="6164484"/>
              <a:ext cx="11571351" cy="460224"/>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36" name="Google Shape;336;p27"/>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337" name="Google Shape;337;p27"/>
            <p:cNvGrpSpPr/>
            <p:nvPr/>
          </p:nvGrpSpPr>
          <p:grpSpPr>
            <a:xfrm>
              <a:off x="1606" y="6382978"/>
              <a:ext cx="414000" cy="115200"/>
              <a:chOff x="5955" y="6353672"/>
              <a:chExt cx="414000" cy="115200"/>
            </a:xfrm>
          </p:grpSpPr>
          <p:sp>
            <p:nvSpPr>
              <p:cNvPr id="338" name="Google Shape;338;p27"/>
              <p:cNvSpPr/>
              <p:nvPr/>
            </p:nvSpPr>
            <p:spPr>
              <a:xfrm>
                <a:off x="5955" y="6353672"/>
                <a:ext cx="414000" cy="115200"/>
              </a:xfrm>
              <a:prstGeom prst="roundRect">
                <a:avLst>
                  <a:gd fmla="val 28154" name="adj"/>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39" name="Google Shape;339;p27"/>
              <p:cNvSpPr/>
              <p:nvPr/>
            </p:nvSpPr>
            <p:spPr>
              <a:xfrm>
                <a:off x="99417" y="6382279"/>
                <a:ext cx="227100" cy="55200"/>
              </a:xfrm>
              <a:prstGeom prst="roundRect">
                <a:avLst>
                  <a:gd fmla="val 28154" name="adj"/>
                </a:avLst>
              </a:prstGeom>
              <a:solidFill>
                <a:srgbClr val="59595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340" name="Google Shape;340;p27"/>
            <p:cNvGrpSpPr/>
            <p:nvPr/>
          </p:nvGrpSpPr>
          <p:grpSpPr>
            <a:xfrm>
              <a:off x="9855291" y="6381600"/>
              <a:ext cx="886126" cy="115200"/>
              <a:chOff x="5955" y="6353672"/>
              <a:chExt cx="414000" cy="115200"/>
            </a:xfrm>
          </p:grpSpPr>
          <p:sp>
            <p:nvSpPr>
              <p:cNvPr id="341" name="Google Shape;341;p27"/>
              <p:cNvSpPr/>
              <p:nvPr/>
            </p:nvSpPr>
            <p:spPr>
              <a:xfrm>
                <a:off x="5955" y="6353672"/>
                <a:ext cx="414000" cy="115200"/>
              </a:xfrm>
              <a:prstGeom prst="roundRect">
                <a:avLst>
                  <a:gd fmla="val 28154" name="adj"/>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42" name="Google Shape;342;p27"/>
              <p:cNvSpPr/>
              <p:nvPr/>
            </p:nvSpPr>
            <p:spPr>
              <a:xfrm>
                <a:off x="84761" y="6382279"/>
                <a:ext cx="256200" cy="55200"/>
              </a:xfrm>
              <a:prstGeom prst="roundRect">
                <a:avLst>
                  <a:gd fmla="val 28154" name="adj"/>
                </a:avLst>
              </a:prstGeom>
              <a:solidFill>
                <a:srgbClr val="59595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343" name="Google Shape;343;p27"/>
            <p:cNvSpPr/>
            <p:nvPr/>
          </p:nvSpPr>
          <p:spPr>
            <a:xfrm>
              <a:off x="3892805" y="496953"/>
              <a:ext cx="5477614" cy="5427435"/>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344" name="Google Shape;344;p27"/>
          <p:cNvGrpSpPr/>
          <p:nvPr/>
        </p:nvGrpSpPr>
        <p:grpSpPr>
          <a:xfrm>
            <a:off x="5548174" y="2714568"/>
            <a:ext cx="3118479" cy="1820705"/>
            <a:chOff x="-548507" y="477868"/>
            <a:chExt cx="11571351" cy="6357209"/>
          </a:xfrm>
        </p:grpSpPr>
        <p:sp>
          <p:nvSpPr>
            <p:cNvPr id="345" name="Google Shape;345;p27"/>
            <p:cNvSpPr/>
            <p:nvPr/>
          </p:nvSpPr>
          <p:spPr>
            <a:xfrm>
              <a:off x="-482765" y="6440599"/>
              <a:ext cx="11439858" cy="394478"/>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6" name="Google Shape;346;p27"/>
            <p:cNvSpPr/>
            <p:nvPr/>
          </p:nvSpPr>
          <p:spPr>
            <a:xfrm>
              <a:off x="700575" y="477868"/>
              <a:ext cx="9072991" cy="5917168"/>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7" name="Google Shape;347;p27"/>
            <p:cNvSpPr/>
            <p:nvPr/>
          </p:nvSpPr>
          <p:spPr>
            <a:xfrm>
              <a:off x="1088451" y="839448"/>
              <a:ext cx="8284035" cy="5062466"/>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8" name="Google Shape;348;p27"/>
            <p:cNvSpPr/>
            <p:nvPr/>
          </p:nvSpPr>
          <p:spPr>
            <a:xfrm>
              <a:off x="-548507" y="6164484"/>
              <a:ext cx="11571351" cy="460224"/>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9" name="Google Shape;349;p27"/>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350" name="Google Shape;350;p27"/>
            <p:cNvGrpSpPr/>
            <p:nvPr/>
          </p:nvGrpSpPr>
          <p:grpSpPr>
            <a:xfrm>
              <a:off x="1606" y="6382978"/>
              <a:ext cx="414000" cy="115200"/>
              <a:chOff x="5955" y="6353672"/>
              <a:chExt cx="414000" cy="115200"/>
            </a:xfrm>
          </p:grpSpPr>
          <p:sp>
            <p:nvSpPr>
              <p:cNvPr id="351" name="Google Shape;351;p27"/>
              <p:cNvSpPr/>
              <p:nvPr/>
            </p:nvSpPr>
            <p:spPr>
              <a:xfrm>
                <a:off x="5955" y="6353672"/>
                <a:ext cx="414000" cy="115200"/>
              </a:xfrm>
              <a:prstGeom prst="roundRect">
                <a:avLst>
                  <a:gd fmla="val 28154" name="adj"/>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52" name="Google Shape;352;p27"/>
              <p:cNvSpPr/>
              <p:nvPr/>
            </p:nvSpPr>
            <p:spPr>
              <a:xfrm>
                <a:off x="99417" y="6382279"/>
                <a:ext cx="227100" cy="55200"/>
              </a:xfrm>
              <a:prstGeom prst="roundRect">
                <a:avLst>
                  <a:gd fmla="val 28154" name="adj"/>
                </a:avLst>
              </a:prstGeom>
              <a:solidFill>
                <a:srgbClr val="59595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353" name="Google Shape;353;p27"/>
            <p:cNvGrpSpPr/>
            <p:nvPr/>
          </p:nvGrpSpPr>
          <p:grpSpPr>
            <a:xfrm>
              <a:off x="9855291" y="6381600"/>
              <a:ext cx="886126" cy="115200"/>
              <a:chOff x="5955" y="6353672"/>
              <a:chExt cx="414000" cy="115200"/>
            </a:xfrm>
          </p:grpSpPr>
          <p:sp>
            <p:nvSpPr>
              <p:cNvPr id="354" name="Google Shape;354;p27"/>
              <p:cNvSpPr/>
              <p:nvPr/>
            </p:nvSpPr>
            <p:spPr>
              <a:xfrm>
                <a:off x="5955" y="6353672"/>
                <a:ext cx="414000" cy="115200"/>
              </a:xfrm>
              <a:prstGeom prst="roundRect">
                <a:avLst>
                  <a:gd fmla="val 28154" name="adj"/>
                </a:avLst>
              </a:prstGeom>
              <a:solidFill>
                <a:srgbClr val="BFBFB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55" name="Google Shape;355;p27"/>
              <p:cNvSpPr/>
              <p:nvPr/>
            </p:nvSpPr>
            <p:spPr>
              <a:xfrm>
                <a:off x="84761" y="6382279"/>
                <a:ext cx="256200" cy="55200"/>
              </a:xfrm>
              <a:prstGeom prst="roundRect">
                <a:avLst>
                  <a:gd fmla="val 28154" name="adj"/>
                </a:avLst>
              </a:prstGeom>
              <a:solidFill>
                <a:srgbClr val="59595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356" name="Google Shape;356;p27"/>
            <p:cNvSpPr/>
            <p:nvPr/>
          </p:nvSpPr>
          <p:spPr>
            <a:xfrm>
              <a:off x="3892805" y="496953"/>
              <a:ext cx="5477614" cy="5427435"/>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357" name="Google Shape;357;p27"/>
          <p:cNvSpPr/>
          <p:nvPr>
            <p:ph idx="2" type="pic"/>
          </p:nvPr>
        </p:nvSpPr>
        <p:spPr>
          <a:xfrm>
            <a:off x="5998343" y="673938"/>
            <a:ext cx="2232600" cy="1527900"/>
          </a:xfrm>
          <a:prstGeom prst="rect">
            <a:avLst/>
          </a:prstGeom>
          <a:solidFill>
            <a:srgbClr val="F2F2F2"/>
          </a:solidFill>
          <a:ln>
            <a:noFill/>
          </a:ln>
        </p:spPr>
      </p:sp>
      <p:sp>
        <p:nvSpPr>
          <p:cNvPr id="358" name="Google Shape;358;p27"/>
          <p:cNvSpPr/>
          <p:nvPr>
            <p:ph idx="3" type="pic"/>
          </p:nvPr>
        </p:nvSpPr>
        <p:spPr>
          <a:xfrm>
            <a:off x="5998343" y="2799414"/>
            <a:ext cx="2232600" cy="1527900"/>
          </a:xfrm>
          <a:prstGeom prst="rect">
            <a:avLst/>
          </a:prstGeom>
          <a:solidFill>
            <a:srgbClr val="F2F2F2"/>
          </a:solid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359" name="Shape 359"/>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360" name="Shape 360"/>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361" name="Shape 361"/>
        <p:cNvGrpSpPr/>
        <p:nvPr/>
      </p:nvGrpSpPr>
      <p:grpSpPr>
        <a:xfrm>
          <a:off x="0" y="0"/>
          <a:ext cx="0" cy="0"/>
          <a:chOff x="0" y="0"/>
          <a:chExt cx="0" cy="0"/>
        </a:xfrm>
      </p:grpSpPr>
      <p:sp>
        <p:nvSpPr>
          <p:cNvPr id="362" name="Google Shape;362;p30"/>
          <p:cNvSpPr txBox="1"/>
          <p:nvPr>
            <p:ph idx="1" type="body"/>
          </p:nvPr>
        </p:nvSpPr>
        <p:spPr>
          <a:xfrm>
            <a:off x="242647" y="249362"/>
            <a:ext cx="8679900" cy="5433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363" name="Shape 363"/>
        <p:cNvGrpSpPr/>
        <p:nvPr/>
      </p:nvGrpSpPr>
      <p:grpSpPr>
        <a:xfrm>
          <a:off x="0" y="0"/>
          <a:ext cx="0" cy="0"/>
          <a:chOff x="0" y="0"/>
          <a:chExt cx="0" cy="0"/>
        </a:xfrm>
      </p:grpSpPr>
      <p:sp>
        <p:nvSpPr>
          <p:cNvPr id="364" name="Google Shape;364;p31"/>
          <p:cNvSpPr txBox="1"/>
          <p:nvPr>
            <p:ph idx="1" type="body"/>
          </p:nvPr>
        </p:nvSpPr>
        <p:spPr>
          <a:xfrm>
            <a:off x="242647" y="92609"/>
            <a:ext cx="8679900" cy="5433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65" name="Google Shape;365;p31"/>
          <p:cNvSpPr/>
          <p:nvPr/>
        </p:nvSpPr>
        <p:spPr>
          <a:xfrm>
            <a:off x="265508" y="848693"/>
            <a:ext cx="2670600" cy="4052100"/>
          </a:xfrm>
          <a:prstGeom prst="roundRect">
            <a:avLst>
              <a:gd fmla="val 3968"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366" name="Google Shape;366;p31"/>
          <p:cNvSpPr/>
          <p:nvPr/>
        </p:nvSpPr>
        <p:spPr>
          <a:xfrm>
            <a:off x="398950" y="1010625"/>
            <a:ext cx="115500" cy="3761400"/>
          </a:xfrm>
          <a:prstGeom prst="roundRect">
            <a:avLst>
              <a:gd fmla="val 50000" name="adj"/>
            </a:avLst>
          </a:prstGeom>
          <a:solidFill>
            <a:schemeClr val="lt1">
              <a:alpha val="4078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367" name="Google Shape;367;p31"/>
          <p:cNvSpPr/>
          <p:nvPr/>
        </p:nvSpPr>
        <p:spPr>
          <a:xfrm rot="5400000">
            <a:off x="2292807" y="957527"/>
            <a:ext cx="514500" cy="513900"/>
          </a:xfrm>
          <a:prstGeom prst="halfFrame">
            <a:avLst>
              <a:gd fmla="val 23728" name="adj1"/>
              <a:gd fmla="val 24642" name="adj2"/>
            </a:avLst>
          </a:prstGeom>
          <a:solidFill>
            <a:schemeClr val="lt1">
              <a:alpha val="2275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262626"/>
              </a:solidFill>
              <a:latin typeface="Arial"/>
              <a:ea typeface="Arial"/>
              <a:cs typeface="Arial"/>
              <a:sym typeface="Arial"/>
            </a:endParaRPr>
          </a:p>
        </p:txBody>
      </p:sp>
      <p:sp>
        <p:nvSpPr>
          <p:cNvPr id="368" name="Google Shape;368;p31"/>
          <p:cNvSpPr txBox="1"/>
          <p:nvPr/>
        </p:nvSpPr>
        <p:spPr>
          <a:xfrm>
            <a:off x="533778" y="1227911"/>
            <a:ext cx="1674300" cy="408000"/>
          </a:xfrm>
          <a:prstGeom prst="rect">
            <a:avLst/>
          </a:prstGeom>
          <a:no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rPr b="1" lang="en" sz="1100">
                <a:solidFill>
                  <a:schemeClr val="lt1"/>
                </a:solidFill>
                <a:latin typeface="Arial"/>
                <a:ea typeface="Arial"/>
                <a:cs typeface="Arial"/>
                <a:sym typeface="Arial"/>
              </a:rPr>
              <a:t>You can Resize without losing quality</a:t>
            </a:r>
            <a:endParaRPr b="1" sz="1100">
              <a:solidFill>
                <a:schemeClr val="lt1"/>
              </a:solidFill>
              <a:latin typeface="Arial"/>
              <a:ea typeface="Arial"/>
              <a:cs typeface="Arial"/>
              <a:sym typeface="Arial"/>
            </a:endParaRPr>
          </a:p>
        </p:txBody>
      </p:sp>
      <p:sp>
        <p:nvSpPr>
          <p:cNvPr id="369" name="Google Shape;369;p31"/>
          <p:cNvSpPr txBox="1"/>
          <p:nvPr/>
        </p:nvSpPr>
        <p:spPr>
          <a:xfrm>
            <a:off x="533778" y="1595597"/>
            <a:ext cx="1674300" cy="577200"/>
          </a:xfrm>
          <a:prstGeom prst="rect">
            <a:avLst/>
          </a:prstGeom>
          <a:no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rPr b="1" lang="en" sz="1100">
                <a:solidFill>
                  <a:schemeClr val="lt1"/>
                </a:solidFill>
                <a:latin typeface="Arial"/>
                <a:ea typeface="Arial"/>
                <a:cs typeface="Arial"/>
                <a:sym typeface="Arial"/>
              </a:rPr>
              <a:t>You can Change Fill Color &amp;</a:t>
            </a:r>
            <a:endParaRPr sz="1100"/>
          </a:p>
          <a:p>
            <a:pPr indent="0" lvl="0" marL="0" marR="0" rtl="0" algn="l">
              <a:spcBef>
                <a:spcPts val="0"/>
              </a:spcBef>
              <a:spcAft>
                <a:spcPts val="0"/>
              </a:spcAft>
              <a:buNone/>
            </a:pPr>
            <a:r>
              <a:rPr b="1" lang="en" sz="1100">
                <a:solidFill>
                  <a:schemeClr val="lt1"/>
                </a:solidFill>
                <a:latin typeface="Arial"/>
                <a:ea typeface="Arial"/>
                <a:cs typeface="Arial"/>
                <a:sym typeface="Arial"/>
              </a:rPr>
              <a:t>Line Color</a:t>
            </a:r>
            <a:endParaRPr b="1" sz="1100">
              <a:solidFill>
                <a:schemeClr val="lt1"/>
              </a:solidFill>
              <a:latin typeface="Arial"/>
              <a:ea typeface="Arial"/>
              <a:cs typeface="Arial"/>
              <a:sym typeface="Arial"/>
            </a:endParaRPr>
          </a:p>
        </p:txBody>
      </p:sp>
      <p:sp>
        <p:nvSpPr>
          <p:cNvPr id="370" name="Google Shape;370;p31"/>
          <p:cNvSpPr txBox="1"/>
          <p:nvPr/>
        </p:nvSpPr>
        <p:spPr>
          <a:xfrm>
            <a:off x="540922" y="4356329"/>
            <a:ext cx="1674000" cy="238500"/>
          </a:xfrm>
          <a:prstGeom prst="rect">
            <a:avLst/>
          </a:prstGeom>
          <a:no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rPr lang="en" sz="1100">
                <a:solidFill>
                  <a:schemeClr val="lt1"/>
                </a:solidFill>
                <a:latin typeface="Arial"/>
                <a:ea typeface="Arial"/>
                <a:cs typeface="Arial"/>
                <a:sym typeface="Arial"/>
              </a:rPr>
              <a:t>www.allppt.com</a:t>
            </a:r>
            <a:endParaRPr sz="1100">
              <a:solidFill>
                <a:schemeClr val="lt1"/>
              </a:solidFill>
              <a:latin typeface="Arial"/>
              <a:ea typeface="Arial"/>
              <a:cs typeface="Arial"/>
              <a:sym typeface="Arial"/>
            </a:endParaRPr>
          </a:p>
        </p:txBody>
      </p:sp>
      <p:sp>
        <p:nvSpPr>
          <p:cNvPr id="371" name="Google Shape;371;p31"/>
          <p:cNvSpPr txBox="1"/>
          <p:nvPr/>
        </p:nvSpPr>
        <p:spPr>
          <a:xfrm>
            <a:off x="540922" y="3337743"/>
            <a:ext cx="2038200" cy="1038900"/>
          </a:xfrm>
          <a:prstGeom prst="rect">
            <a:avLst/>
          </a:prstGeom>
          <a:no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rPr b="1" lang="en" sz="2100">
                <a:solidFill>
                  <a:schemeClr val="lt1"/>
                </a:solidFill>
                <a:latin typeface="Arial"/>
                <a:ea typeface="Arial"/>
                <a:cs typeface="Arial"/>
                <a:sym typeface="Arial"/>
              </a:rPr>
              <a:t>FREE </a:t>
            </a:r>
            <a:endParaRPr sz="1100"/>
          </a:p>
          <a:p>
            <a:pPr indent="0" lvl="0" marL="0" marR="0" rtl="0" algn="l">
              <a:spcBef>
                <a:spcPts val="0"/>
              </a:spcBef>
              <a:spcAft>
                <a:spcPts val="0"/>
              </a:spcAft>
              <a:buNone/>
            </a:pPr>
            <a:r>
              <a:rPr b="1" lang="en" sz="2100">
                <a:solidFill>
                  <a:schemeClr val="lt1"/>
                </a:solidFill>
                <a:latin typeface="Arial"/>
                <a:ea typeface="Arial"/>
                <a:cs typeface="Arial"/>
                <a:sym typeface="Arial"/>
              </a:rPr>
              <a:t>PPT TEMPLATES</a:t>
            </a:r>
            <a:endParaRPr sz="11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372" name="Shape 37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 name="Shape 27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17.png"/><Relationship Id="rId6"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3"/>
          <p:cNvSpPr txBox="1"/>
          <p:nvPr/>
        </p:nvSpPr>
        <p:spPr>
          <a:xfrm>
            <a:off x="5886900" y="3668225"/>
            <a:ext cx="3577200" cy="300000"/>
          </a:xfrm>
          <a:prstGeom prst="rect">
            <a:avLst/>
          </a:prstGeom>
          <a:no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rPr b="1" lang="en" sz="1500">
                <a:solidFill>
                  <a:schemeClr val="accent1"/>
                </a:solidFill>
              </a:rPr>
              <a:t>A binary text classification project</a:t>
            </a:r>
            <a:endParaRPr sz="1200"/>
          </a:p>
        </p:txBody>
      </p:sp>
      <p:sp>
        <p:nvSpPr>
          <p:cNvPr id="378" name="Google Shape;378;p33"/>
          <p:cNvSpPr/>
          <p:nvPr/>
        </p:nvSpPr>
        <p:spPr>
          <a:xfrm>
            <a:off x="-5825" y="2636038"/>
            <a:ext cx="9144000" cy="1011900"/>
          </a:xfrm>
          <a:prstGeom prst="rect">
            <a:avLst/>
          </a:prstGeom>
          <a:solidFill>
            <a:srgbClr val="FFFFFF">
              <a:alpha val="526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7210500" y="3110947"/>
            <a:ext cx="2025000" cy="36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000">
                <a:solidFill>
                  <a:schemeClr val="lt1"/>
                </a:solidFill>
              </a:rPr>
              <a:t>r/stocks and r/CryptoCurrency</a:t>
            </a:r>
            <a:endParaRPr sz="1000">
              <a:solidFill>
                <a:schemeClr val="lt1"/>
              </a:solidFill>
            </a:endParaRPr>
          </a:p>
          <a:p>
            <a:pPr indent="0" lvl="0" marL="0" marR="0" rtl="0" algn="ctr">
              <a:spcBef>
                <a:spcPts val="0"/>
              </a:spcBef>
              <a:spcAft>
                <a:spcPts val="0"/>
              </a:spcAft>
              <a:buNone/>
            </a:pPr>
            <a:r>
              <a:rPr lang="en" sz="1000">
                <a:solidFill>
                  <a:schemeClr val="lt1"/>
                </a:solidFill>
                <a:latin typeface="Arial"/>
                <a:ea typeface="Arial"/>
                <a:cs typeface="Arial"/>
                <a:sym typeface="Arial"/>
              </a:rPr>
              <a:t> </a:t>
            </a:r>
            <a:endParaRPr sz="1200"/>
          </a:p>
        </p:txBody>
      </p:sp>
      <p:pic>
        <p:nvPicPr>
          <p:cNvPr id="380" name="Google Shape;380;p33"/>
          <p:cNvPicPr preferRelativeResize="0"/>
          <p:nvPr/>
        </p:nvPicPr>
        <p:blipFill>
          <a:blip r:embed="rId3">
            <a:alphaModFix/>
          </a:blip>
          <a:stretch>
            <a:fillRect/>
          </a:stretch>
        </p:blipFill>
        <p:spPr>
          <a:xfrm>
            <a:off x="70375" y="2668371"/>
            <a:ext cx="931218" cy="931200"/>
          </a:xfrm>
          <a:prstGeom prst="rect">
            <a:avLst/>
          </a:prstGeom>
          <a:noFill/>
          <a:ln>
            <a:noFill/>
          </a:ln>
        </p:spPr>
      </p:pic>
      <p:pic>
        <p:nvPicPr>
          <p:cNvPr id="381" name="Google Shape;381;p33"/>
          <p:cNvPicPr preferRelativeResize="0"/>
          <p:nvPr/>
        </p:nvPicPr>
        <p:blipFill>
          <a:blip r:embed="rId4">
            <a:alphaModFix/>
          </a:blip>
          <a:stretch>
            <a:fillRect/>
          </a:stretch>
        </p:blipFill>
        <p:spPr>
          <a:xfrm>
            <a:off x="1075325" y="2583588"/>
            <a:ext cx="1027825" cy="1027825"/>
          </a:xfrm>
          <a:prstGeom prst="rect">
            <a:avLst/>
          </a:prstGeom>
          <a:noFill/>
          <a:ln>
            <a:noFill/>
          </a:ln>
        </p:spPr>
      </p:pic>
      <p:sp>
        <p:nvSpPr>
          <p:cNvPr id="382" name="Google Shape;382;p33"/>
          <p:cNvSpPr/>
          <p:nvPr/>
        </p:nvSpPr>
        <p:spPr>
          <a:xfrm>
            <a:off x="4138550" y="2668375"/>
            <a:ext cx="4980600" cy="4776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 sz="2600">
                <a:solidFill>
                  <a:schemeClr val="dk1"/>
                </a:solidFill>
              </a:rPr>
              <a:t>Subreddit Post Text Pattern </a:t>
            </a:r>
            <a:endParaRPr sz="1300">
              <a:solidFill>
                <a:schemeClr val="dk1"/>
              </a:solidFill>
            </a:endParaRPr>
          </a:p>
        </p:txBody>
      </p:sp>
      <p:sp>
        <p:nvSpPr>
          <p:cNvPr id="383" name="Google Shape;383;p33"/>
          <p:cNvSpPr txBox="1"/>
          <p:nvPr/>
        </p:nvSpPr>
        <p:spPr>
          <a:xfrm>
            <a:off x="6373675" y="3943825"/>
            <a:ext cx="2681400" cy="223200"/>
          </a:xfrm>
          <a:prstGeom prst="rect">
            <a:avLst/>
          </a:prstGeom>
          <a:noFill/>
          <a:ln>
            <a:noFill/>
          </a:ln>
        </p:spPr>
        <p:txBody>
          <a:bodyPr anchorCtr="0" anchor="ctr" bIns="34275" lIns="68575" spcFirstLastPara="1" rIns="68575" wrap="square" tIns="34275">
            <a:spAutoFit/>
          </a:bodyPr>
          <a:lstStyle/>
          <a:p>
            <a:pPr indent="0" lvl="0" marL="0" marR="0" rtl="0" algn="r">
              <a:spcBef>
                <a:spcPts val="0"/>
              </a:spcBef>
              <a:spcAft>
                <a:spcPts val="0"/>
              </a:spcAft>
              <a:buNone/>
            </a:pPr>
            <a:r>
              <a:rPr lang="en" sz="1000">
                <a:solidFill>
                  <a:schemeClr val="lt1"/>
                </a:solidFill>
              </a:rPr>
              <a:t>By Natasha</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2"/>
          <p:cNvSpPr txBox="1"/>
          <p:nvPr/>
        </p:nvSpPr>
        <p:spPr>
          <a:xfrm>
            <a:off x="1578341" y="871178"/>
            <a:ext cx="44178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rPr>
              <a:t>C</a:t>
            </a:r>
            <a:r>
              <a:rPr b="1" lang="en" sz="1200">
                <a:solidFill>
                  <a:srgbClr val="3F3F3F"/>
                </a:solidFill>
              </a:rPr>
              <a:t>ontains link</a:t>
            </a:r>
            <a:endParaRPr b="1" sz="1200">
              <a:solidFill>
                <a:srgbClr val="C00000"/>
              </a:solidFill>
              <a:latin typeface="Arial"/>
              <a:ea typeface="Arial"/>
              <a:cs typeface="Arial"/>
              <a:sym typeface="Arial"/>
            </a:endParaRPr>
          </a:p>
        </p:txBody>
      </p:sp>
      <p:sp>
        <p:nvSpPr>
          <p:cNvPr id="569" name="Google Shape;569;p42"/>
          <p:cNvSpPr txBox="1"/>
          <p:nvPr/>
        </p:nvSpPr>
        <p:spPr>
          <a:xfrm>
            <a:off x="462173" y="254625"/>
            <a:ext cx="4932000" cy="543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accent2"/>
              </a:buClr>
              <a:buSzPts val="4100"/>
              <a:buFont typeface="Arial"/>
              <a:buNone/>
            </a:pPr>
            <a:r>
              <a:rPr lang="en" sz="4100">
                <a:solidFill>
                  <a:srgbClr val="1155CC"/>
                </a:solidFill>
              </a:rPr>
              <a:t>Pre-processing</a:t>
            </a:r>
            <a:endParaRPr sz="1100">
              <a:solidFill>
                <a:srgbClr val="1155CC"/>
              </a:solidFill>
            </a:endParaRPr>
          </a:p>
        </p:txBody>
      </p:sp>
      <p:sp>
        <p:nvSpPr>
          <p:cNvPr id="570" name="Google Shape;570;p42"/>
          <p:cNvSpPr/>
          <p:nvPr/>
        </p:nvSpPr>
        <p:spPr>
          <a:xfrm>
            <a:off x="319275" y="254625"/>
            <a:ext cx="3798808" cy="600075"/>
          </a:xfrm>
          <a:custGeom>
            <a:rect b="b" l="l" r="r" t="t"/>
            <a:pathLst>
              <a:path extrusionOk="0" h="800100" w="4095750">
                <a:moveTo>
                  <a:pt x="4095750" y="0"/>
                </a:moveTo>
                <a:lnTo>
                  <a:pt x="0" y="0"/>
                </a:lnTo>
                <a:lnTo>
                  <a:pt x="0" y="800100"/>
                </a:lnTo>
                <a:lnTo>
                  <a:pt x="4086225" y="800100"/>
                </a:lnTo>
              </a:path>
            </a:pathLst>
          </a:custGeom>
          <a:noFill/>
          <a:ln cap="flat" cmpd="sng" w="381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571" name="Google Shape;571;p42"/>
          <p:cNvPicPr preferRelativeResize="0"/>
          <p:nvPr/>
        </p:nvPicPr>
        <p:blipFill>
          <a:blip r:embed="rId3">
            <a:alphaModFix/>
          </a:blip>
          <a:stretch>
            <a:fillRect/>
          </a:stretch>
        </p:blipFill>
        <p:spPr>
          <a:xfrm>
            <a:off x="81725" y="1201175"/>
            <a:ext cx="5096976" cy="1595351"/>
          </a:xfrm>
          <a:prstGeom prst="rect">
            <a:avLst/>
          </a:prstGeom>
          <a:noFill/>
          <a:ln>
            <a:noFill/>
          </a:ln>
        </p:spPr>
      </p:pic>
      <p:sp>
        <p:nvSpPr>
          <p:cNvPr id="572" name="Google Shape;572;p42"/>
          <p:cNvSpPr/>
          <p:nvPr/>
        </p:nvSpPr>
        <p:spPr>
          <a:xfrm flipH="1">
            <a:off x="1432128" y="1022375"/>
            <a:ext cx="176022" cy="919658"/>
          </a:xfrm>
          <a:custGeom>
            <a:rect b="b" l="l" r="r" t="t"/>
            <a:pathLst>
              <a:path extrusionOk="0" h="137160" w="670560">
                <a:moveTo>
                  <a:pt x="0" y="0"/>
                </a:moveTo>
                <a:lnTo>
                  <a:pt x="670560" y="0"/>
                </a:lnTo>
                <a:lnTo>
                  <a:pt x="670560" y="137160"/>
                </a:lnTo>
              </a:path>
            </a:pathLst>
          </a:custGeom>
          <a:noFill/>
          <a:ln cap="flat" cmpd="sng" w="9525">
            <a:solidFill>
              <a:srgbClr val="7F7F7F"/>
            </a:solidFill>
            <a:prstDash val="solid"/>
            <a:miter lim="800000"/>
            <a:headEnd len="sm" w="sm" type="non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Arial"/>
              <a:ea typeface="Arial"/>
              <a:cs typeface="Arial"/>
              <a:sym typeface="Arial"/>
            </a:endParaRPr>
          </a:p>
        </p:txBody>
      </p:sp>
      <p:pic>
        <p:nvPicPr>
          <p:cNvPr id="573" name="Google Shape;573;p42"/>
          <p:cNvPicPr preferRelativeResize="0"/>
          <p:nvPr/>
        </p:nvPicPr>
        <p:blipFill>
          <a:blip r:embed="rId4">
            <a:alphaModFix/>
          </a:blip>
          <a:stretch>
            <a:fillRect/>
          </a:stretch>
        </p:blipFill>
        <p:spPr>
          <a:xfrm>
            <a:off x="3738950" y="3202725"/>
            <a:ext cx="5405049" cy="1650150"/>
          </a:xfrm>
          <a:prstGeom prst="rect">
            <a:avLst/>
          </a:prstGeom>
          <a:noFill/>
          <a:ln>
            <a:noFill/>
          </a:ln>
        </p:spPr>
      </p:pic>
      <p:sp>
        <p:nvSpPr>
          <p:cNvPr id="574" name="Google Shape;574;p42"/>
          <p:cNvSpPr txBox="1"/>
          <p:nvPr/>
        </p:nvSpPr>
        <p:spPr>
          <a:xfrm>
            <a:off x="5720775" y="2501750"/>
            <a:ext cx="26715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rPr>
              <a:t>Post that contains empty selftext post scraping: removed!</a:t>
            </a:r>
            <a:endParaRPr b="1" sz="1200">
              <a:solidFill>
                <a:srgbClr val="C00000"/>
              </a:solidFill>
              <a:latin typeface="Arial"/>
              <a:ea typeface="Arial"/>
              <a:cs typeface="Arial"/>
              <a:sym typeface="Arial"/>
            </a:endParaRPr>
          </a:p>
        </p:txBody>
      </p:sp>
      <p:sp>
        <p:nvSpPr>
          <p:cNvPr id="575" name="Google Shape;575;p42"/>
          <p:cNvSpPr/>
          <p:nvPr/>
        </p:nvSpPr>
        <p:spPr>
          <a:xfrm>
            <a:off x="8258175" y="2652950"/>
            <a:ext cx="134112" cy="524637"/>
          </a:xfrm>
          <a:custGeom>
            <a:rect b="b" l="l" r="r" t="t"/>
            <a:pathLst>
              <a:path extrusionOk="0" h="137160" w="670560">
                <a:moveTo>
                  <a:pt x="0" y="0"/>
                </a:moveTo>
                <a:lnTo>
                  <a:pt x="670560" y="0"/>
                </a:lnTo>
                <a:lnTo>
                  <a:pt x="670560" y="137160"/>
                </a:lnTo>
              </a:path>
            </a:pathLst>
          </a:custGeom>
          <a:noFill/>
          <a:ln cap="flat" cmpd="sng" w="9525">
            <a:solidFill>
              <a:srgbClr val="7F7F7F"/>
            </a:solidFill>
            <a:prstDash val="solid"/>
            <a:miter lim="800000"/>
            <a:headEnd len="sm" w="sm" type="non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Arial"/>
              <a:ea typeface="Arial"/>
              <a:cs typeface="Arial"/>
              <a:sym typeface="Arial"/>
            </a:endParaRPr>
          </a:p>
        </p:txBody>
      </p:sp>
      <p:sp>
        <p:nvSpPr>
          <p:cNvPr id="576" name="Google Shape;576;p42"/>
          <p:cNvSpPr txBox="1"/>
          <p:nvPr/>
        </p:nvSpPr>
        <p:spPr>
          <a:xfrm>
            <a:off x="944075" y="2948925"/>
            <a:ext cx="15903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rPr>
              <a:t>Contains number</a:t>
            </a:r>
            <a:endParaRPr b="1" sz="1200">
              <a:solidFill>
                <a:srgbClr val="C00000"/>
              </a:solidFill>
              <a:latin typeface="Arial"/>
              <a:ea typeface="Arial"/>
              <a:cs typeface="Arial"/>
              <a:sym typeface="Arial"/>
            </a:endParaRPr>
          </a:p>
        </p:txBody>
      </p:sp>
      <p:sp>
        <p:nvSpPr>
          <p:cNvPr id="577" name="Google Shape;577;p42"/>
          <p:cNvSpPr/>
          <p:nvPr/>
        </p:nvSpPr>
        <p:spPr>
          <a:xfrm rot="10800000">
            <a:off x="651753" y="1683368"/>
            <a:ext cx="176022" cy="1418577"/>
          </a:xfrm>
          <a:custGeom>
            <a:rect b="b" l="l" r="r" t="t"/>
            <a:pathLst>
              <a:path extrusionOk="0" h="137160" w="670560">
                <a:moveTo>
                  <a:pt x="0" y="0"/>
                </a:moveTo>
                <a:lnTo>
                  <a:pt x="670560" y="0"/>
                </a:lnTo>
                <a:lnTo>
                  <a:pt x="670560" y="137160"/>
                </a:lnTo>
              </a:path>
            </a:pathLst>
          </a:custGeom>
          <a:noFill/>
          <a:ln cap="flat" cmpd="sng" w="9525">
            <a:solidFill>
              <a:srgbClr val="7F7F7F"/>
            </a:solidFill>
            <a:prstDash val="solid"/>
            <a:miter lim="800000"/>
            <a:headEnd len="sm" w="sm" type="non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Arial"/>
              <a:ea typeface="Arial"/>
              <a:cs typeface="Arial"/>
              <a:sym typeface="Arial"/>
            </a:endParaRPr>
          </a:p>
        </p:txBody>
      </p:sp>
      <p:sp>
        <p:nvSpPr>
          <p:cNvPr id="578" name="Google Shape;578;p42"/>
          <p:cNvSpPr txBox="1"/>
          <p:nvPr/>
        </p:nvSpPr>
        <p:spPr>
          <a:xfrm>
            <a:off x="3074118" y="1942025"/>
            <a:ext cx="12348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rPr>
              <a:t>Contains stopwords</a:t>
            </a:r>
            <a:endParaRPr b="1" sz="1200">
              <a:solidFill>
                <a:srgbClr val="C00000"/>
              </a:solidFill>
              <a:latin typeface="Arial"/>
              <a:ea typeface="Arial"/>
              <a:cs typeface="Arial"/>
              <a:sym typeface="Arial"/>
            </a:endParaRPr>
          </a:p>
        </p:txBody>
      </p:sp>
      <p:sp>
        <p:nvSpPr>
          <p:cNvPr id="579" name="Google Shape;579;p42"/>
          <p:cNvSpPr/>
          <p:nvPr/>
        </p:nvSpPr>
        <p:spPr>
          <a:xfrm rot="10800000">
            <a:off x="2907328" y="1683256"/>
            <a:ext cx="176022" cy="485889"/>
          </a:xfrm>
          <a:custGeom>
            <a:rect b="b" l="l" r="r" t="t"/>
            <a:pathLst>
              <a:path extrusionOk="0" h="137160" w="670560">
                <a:moveTo>
                  <a:pt x="0" y="0"/>
                </a:moveTo>
                <a:lnTo>
                  <a:pt x="670560" y="0"/>
                </a:lnTo>
                <a:lnTo>
                  <a:pt x="670560" y="137160"/>
                </a:lnTo>
              </a:path>
            </a:pathLst>
          </a:custGeom>
          <a:noFill/>
          <a:ln cap="flat" cmpd="sng" w="9525">
            <a:solidFill>
              <a:srgbClr val="7F7F7F"/>
            </a:solidFill>
            <a:prstDash val="solid"/>
            <a:miter lim="800000"/>
            <a:headEnd len="sm" w="sm" type="non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Arial"/>
              <a:ea typeface="Arial"/>
              <a:cs typeface="Arial"/>
              <a:sym typeface="Arial"/>
            </a:endParaRPr>
          </a:p>
        </p:txBody>
      </p:sp>
      <p:sp>
        <p:nvSpPr>
          <p:cNvPr id="580" name="Google Shape;580;p42"/>
          <p:cNvSpPr txBox="1"/>
          <p:nvPr/>
        </p:nvSpPr>
        <p:spPr>
          <a:xfrm>
            <a:off x="1245400" y="2336275"/>
            <a:ext cx="19998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rPr>
              <a:t>Contains punctuations</a:t>
            </a:r>
            <a:endParaRPr b="1" sz="1200">
              <a:solidFill>
                <a:srgbClr val="C00000"/>
              </a:solidFill>
              <a:latin typeface="Arial"/>
              <a:ea typeface="Arial"/>
              <a:cs typeface="Arial"/>
              <a:sym typeface="Arial"/>
            </a:endParaRPr>
          </a:p>
        </p:txBody>
      </p:sp>
      <p:cxnSp>
        <p:nvCxnSpPr>
          <p:cNvPr id="581" name="Google Shape;581;p42"/>
          <p:cNvCxnSpPr/>
          <p:nvPr/>
        </p:nvCxnSpPr>
        <p:spPr>
          <a:xfrm rot="10800000">
            <a:off x="2169100" y="1725950"/>
            <a:ext cx="0" cy="645600"/>
          </a:xfrm>
          <a:prstGeom prst="straightConnector1">
            <a:avLst/>
          </a:prstGeom>
          <a:noFill/>
          <a:ln cap="flat" cmpd="sng" w="9525">
            <a:solidFill>
              <a:srgbClr val="7F7F7F"/>
            </a:solidFill>
            <a:prstDash val="solid"/>
            <a:miter lim="800000"/>
            <a:headEnd len="sm" w="sm" type="none"/>
            <a:tailEnd len="med" w="med" type="triangle"/>
          </a:ln>
        </p:spPr>
      </p:cxnSp>
      <p:sp>
        <p:nvSpPr>
          <p:cNvPr id="582" name="Google Shape;582;p42"/>
          <p:cNvSpPr txBox="1"/>
          <p:nvPr/>
        </p:nvSpPr>
        <p:spPr>
          <a:xfrm>
            <a:off x="4034735" y="871175"/>
            <a:ext cx="31599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rPr>
              <a:t>Lemmatize: “futures”  becomes “future”</a:t>
            </a:r>
            <a:endParaRPr b="1" sz="1200">
              <a:solidFill>
                <a:srgbClr val="C00000"/>
              </a:solidFill>
              <a:latin typeface="Arial"/>
              <a:ea typeface="Arial"/>
              <a:cs typeface="Arial"/>
              <a:sym typeface="Arial"/>
            </a:endParaRPr>
          </a:p>
        </p:txBody>
      </p:sp>
      <p:sp>
        <p:nvSpPr>
          <p:cNvPr id="583" name="Google Shape;583;p42"/>
          <p:cNvSpPr/>
          <p:nvPr/>
        </p:nvSpPr>
        <p:spPr>
          <a:xfrm flipH="1">
            <a:off x="3821578" y="990275"/>
            <a:ext cx="176022" cy="577787"/>
          </a:xfrm>
          <a:custGeom>
            <a:rect b="b" l="l" r="r" t="t"/>
            <a:pathLst>
              <a:path extrusionOk="0" h="137160" w="670560">
                <a:moveTo>
                  <a:pt x="0" y="0"/>
                </a:moveTo>
                <a:lnTo>
                  <a:pt x="670560" y="0"/>
                </a:lnTo>
                <a:lnTo>
                  <a:pt x="670560" y="137160"/>
                </a:lnTo>
              </a:path>
            </a:pathLst>
          </a:custGeom>
          <a:noFill/>
          <a:ln cap="flat" cmpd="sng" w="9525">
            <a:solidFill>
              <a:srgbClr val="7F7F7F"/>
            </a:solidFill>
            <a:prstDash val="solid"/>
            <a:miter lim="800000"/>
            <a:headEnd len="sm" w="sm" type="non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3"/>
          <p:cNvSpPr/>
          <p:nvPr/>
        </p:nvSpPr>
        <p:spPr>
          <a:xfrm>
            <a:off x="-5825" y="2636038"/>
            <a:ext cx="9144000" cy="1011900"/>
          </a:xfrm>
          <a:prstGeom prst="rect">
            <a:avLst/>
          </a:prstGeom>
          <a:solidFill>
            <a:srgbClr val="FFFFFF">
              <a:alpha val="526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3"/>
          <p:cNvSpPr/>
          <p:nvPr/>
        </p:nvSpPr>
        <p:spPr>
          <a:xfrm>
            <a:off x="7210500" y="3110947"/>
            <a:ext cx="2025000" cy="36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000">
                <a:solidFill>
                  <a:schemeClr val="lt1"/>
                </a:solidFill>
              </a:rPr>
              <a:t>r/stocks and r/CryptoCurrency</a:t>
            </a:r>
            <a:endParaRPr sz="1000">
              <a:solidFill>
                <a:schemeClr val="lt1"/>
              </a:solidFill>
            </a:endParaRPr>
          </a:p>
          <a:p>
            <a:pPr indent="0" lvl="0" marL="0" marR="0" rtl="0" algn="ctr">
              <a:spcBef>
                <a:spcPts val="0"/>
              </a:spcBef>
              <a:spcAft>
                <a:spcPts val="0"/>
              </a:spcAft>
              <a:buNone/>
            </a:pPr>
            <a:r>
              <a:rPr lang="en" sz="1000">
                <a:solidFill>
                  <a:schemeClr val="lt1"/>
                </a:solidFill>
                <a:latin typeface="Arial"/>
                <a:ea typeface="Arial"/>
                <a:cs typeface="Arial"/>
                <a:sym typeface="Arial"/>
              </a:rPr>
              <a:t> </a:t>
            </a:r>
            <a:endParaRPr sz="1200"/>
          </a:p>
        </p:txBody>
      </p:sp>
      <p:pic>
        <p:nvPicPr>
          <p:cNvPr id="590" name="Google Shape;590;p43"/>
          <p:cNvPicPr preferRelativeResize="0"/>
          <p:nvPr/>
        </p:nvPicPr>
        <p:blipFill>
          <a:blip r:embed="rId3">
            <a:alphaModFix/>
          </a:blip>
          <a:stretch>
            <a:fillRect/>
          </a:stretch>
        </p:blipFill>
        <p:spPr>
          <a:xfrm>
            <a:off x="70375" y="2668371"/>
            <a:ext cx="931218" cy="931200"/>
          </a:xfrm>
          <a:prstGeom prst="rect">
            <a:avLst/>
          </a:prstGeom>
          <a:noFill/>
          <a:ln>
            <a:noFill/>
          </a:ln>
        </p:spPr>
      </p:pic>
      <p:pic>
        <p:nvPicPr>
          <p:cNvPr id="591" name="Google Shape;591;p43"/>
          <p:cNvPicPr preferRelativeResize="0"/>
          <p:nvPr/>
        </p:nvPicPr>
        <p:blipFill>
          <a:blip r:embed="rId4">
            <a:alphaModFix/>
          </a:blip>
          <a:stretch>
            <a:fillRect/>
          </a:stretch>
        </p:blipFill>
        <p:spPr>
          <a:xfrm>
            <a:off x="1075325" y="2583588"/>
            <a:ext cx="1027825" cy="1027825"/>
          </a:xfrm>
          <a:prstGeom prst="rect">
            <a:avLst/>
          </a:prstGeom>
          <a:noFill/>
          <a:ln>
            <a:noFill/>
          </a:ln>
        </p:spPr>
      </p:pic>
      <p:sp>
        <p:nvSpPr>
          <p:cNvPr id="592" name="Google Shape;592;p43"/>
          <p:cNvSpPr/>
          <p:nvPr/>
        </p:nvSpPr>
        <p:spPr>
          <a:xfrm>
            <a:off x="4254600" y="2636050"/>
            <a:ext cx="4980600" cy="477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600">
                <a:solidFill>
                  <a:schemeClr val="dk1"/>
                </a:solidFill>
              </a:rPr>
              <a:t>Subreddit First Outlook (EDA)</a:t>
            </a:r>
            <a:endParaRPr sz="13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4"/>
          <p:cNvSpPr txBox="1"/>
          <p:nvPr/>
        </p:nvSpPr>
        <p:spPr>
          <a:xfrm>
            <a:off x="365525" y="283013"/>
            <a:ext cx="7083900" cy="543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accent2"/>
              </a:buClr>
              <a:buSzPts val="4100"/>
              <a:buFont typeface="Arial"/>
              <a:buNone/>
            </a:pPr>
            <a:r>
              <a:rPr lang="en" sz="2900">
                <a:solidFill>
                  <a:srgbClr val="1155CC"/>
                </a:solidFill>
              </a:rPr>
              <a:t>EDA: Post Length and Overlapping User</a:t>
            </a:r>
            <a:endParaRPr sz="100">
              <a:solidFill>
                <a:srgbClr val="1155CC"/>
              </a:solidFill>
            </a:endParaRPr>
          </a:p>
        </p:txBody>
      </p:sp>
      <p:sp>
        <p:nvSpPr>
          <p:cNvPr id="598" name="Google Shape;598;p44"/>
          <p:cNvSpPr/>
          <p:nvPr/>
        </p:nvSpPr>
        <p:spPr>
          <a:xfrm>
            <a:off x="319275" y="254625"/>
            <a:ext cx="5539502" cy="600075"/>
          </a:xfrm>
          <a:custGeom>
            <a:rect b="b" l="l" r="r" t="t"/>
            <a:pathLst>
              <a:path extrusionOk="0" h="800100" w="4095750">
                <a:moveTo>
                  <a:pt x="4095750" y="0"/>
                </a:moveTo>
                <a:lnTo>
                  <a:pt x="0" y="0"/>
                </a:lnTo>
                <a:lnTo>
                  <a:pt x="0" y="800100"/>
                </a:lnTo>
                <a:lnTo>
                  <a:pt x="4086225" y="800100"/>
                </a:lnTo>
              </a:path>
            </a:pathLst>
          </a:custGeom>
          <a:noFill/>
          <a:ln cap="flat" cmpd="sng" w="381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599" name="Google Shape;599;p44"/>
          <p:cNvSpPr txBox="1"/>
          <p:nvPr/>
        </p:nvSpPr>
        <p:spPr>
          <a:xfrm>
            <a:off x="187316" y="4795728"/>
            <a:ext cx="44178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200">
              <a:solidFill>
                <a:srgbClr val="C00000"/>
              </a:solidFill>
              <a:latin typeface="Arial"/>
              <a:ea typeface="Arial"/>
              <a:cs typeface="Arial"/>
              <a:sym typeface="Arial"/>
            </a:endParaRPr>
          </a:p>
        </p:txBody>
      </p:sp>
      <p:pic>
        <p:nvPicPr>
          <p:cNvPr id="600" name="Google Shape;600;p44"/>
          <p:cNvPicPr preferRelativeResize="0"/>
          <p:nvPr/>
        </p:nvPicPr>
        <p:blipFill>
          <a:blip r:embed="rId3">
            <a:alphaModFix/>
          </a:blip>
          <a:stretch>
            <a:fillRect/>
          </a:stretch>
        </p:blipFill>
        <p:spPr>
          <a:xfrm>
            <a:off x="301704" y="970650"/>
            <a:ext cx="5374491" cy="3712588"/>
          </a:xfrm>
          <a:prstGeom prst="rect">
            <a:avLst/>
          </a:prstGeom>
          <a:noFill/>
          <a:ln>
            <a:noFill/>
          </a:ln>
        </p:spPr>
      </p:pic>
      <p:pic>
        <p:nvPicPr>
          <p:cNvPr id="601" name="Google Shape;601;p44"/>
          <p:cNvPicPr preferRelativeResize="0"/>
          <p:nvPr/>
        </p:nvPicPr>
        <p:blipFill>
          <a:blip r:embed="rId4">
            <a:alphaModFix/>
          </a:blip>
          <a:stretch>
            <a:fillRect/>
          </a:stretch>
        </p:blipFill>
        <p:spPr>
          <a:xfrm>
            <a:off x="5676200" y="2092500"/>
            <a:ext cx="3239801" cy="1609100"/>
          </a:xfrm>
          <a:prstGeom prst="rect">
            <a:avLst/>
          </a:prstGeom>
          <a:noFill/>
          <a:ln>
            <a:noFill/>
          </a:ln>
        </p:spPr>
      </p:pic>
      <p:pic>
        <p:nvPicPr>
          <p:cNvPr id="602" name="Google Shape;602;p44"/>
          <p:cNvPicPr preferRelativeResize="0"/>
          <p:nvPr/>
        </p:nvPicPr>
        <p:blipFill>
          <a:blip r:embed="rId5">
            <a:alphaModFix/>
          </a:blip>
          <a:stretch>
            <a:fillRect/>
          </a:stretch>
        </p:blipFill>
        <p:spPr>
          <a:xfrm>
            <a:off x="6074570" y="1280075"/>
            <a:ext cx="2076450" cy="533400"/>
          </a:xfrm>
          <a:prstGeom prst="rect">
            <a:avLst/>
          </a:prstGeom>
          <a:noFill/>
          <a:ln>
            <a:noFill/>
          </a:ln>
        </p:spPr>
      </p:pic>
      <p:sp>
        <p:nvSpPr>
          <p:cNvPr id="603" name="Google Shape;603;p44"/>
          <p:cNvSpPr txBox="1"/>
          <p:nvPr/>
        </p:nvSpPr>
        <p:spPr>
          <a:xfrm>
            <a:off x="5928416" y="1002503"/>
            <a:ext cx="44178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rPr>
              <a:t>Balanced Data</a:t>
            </a:r>
            <a:endParaRPr b="1" sz="1200">
              <a:solidFill>
                <a:srgbClr val="C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45"/>
          <p:cNvSpPr txBox="1"/>
          <p:nvPr/>
        </p:nvSpPr>
        <p:spPr>
          <a:xfrm>
            <a:off x="462175" y="254625"/>
            <a:ext cx="5775000" cy="543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accent2"/>
              </a:buClr>
              <a:buSzPts val="4100"/>
              <a:buFont typeface="Arial"/>
              <a:buNone/>
            </a:pPr>
            <a:r>
              <a:rPr lang="en" sz="3800">
                <a:solidFill>
                  <a:srgbClr val="1155CC"/>
                </a:solidFill>
              </a:rPr>
              <a:t>EDA: Overlapping Token</a:t>
            </a:r>
            <a:endParaRPr sz="800">
              <a:solidFill>
                <a:srgbClr val="1155CC"/>
              </a:solidFill>
            </a:endParaRPr>
          </a:p>
        </p:txBody>
      </p:sp>
      <p:sp>
        <p:nvSpPr>
          <p:cNvPr id="609" name="Google Shape;609;p45"/>
          <p:cNvSpPr/>
          <p:nvPr/>
        </p:nvSpPr>
        <p:spPr>
          <a:xfrm>
            <a:off x="319275" y="254625"/>
            <a:ext cx="5539502" cy="600075"/>
          </a:xfrm>
          <a:custGeom>
            <a:rect b="b" l="l" r="r" t="t"/>
            <a:pathLst>
              <a:path extrusionOk="0" h="800100" w="4095750">
                <a:moveTo>
                  <a:pt x="4095750" y="0"/>
                </a:moveTo>
                <a:lnTo>
                  <a:pt x="0" y="0"/>
                </a:lnTo>
                <a:lnTo>
                  <a:pt x="0" y="800100"/>
                </a:lnTo>
                <a:lnTo>
                  <a:pt x="4086225" y="800100"/>
                </a:lnTo>
              </a:path>
            </a:pathLst>
          </a:custGeom>
          <a:noFill/>
          <a:ln cap="flat" cmpd="sng" w="381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610" name="Google Shape;610;p45"/>
          <p:cNvSpPr txBox="1"/>
          <p:nvPr/>
        </p:nvSpPr>
        <p:spPr>
          <a:xfrm>
            <a:off x="187316" y="4795728"/>
            <a:ext cx="44178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200">
              <a:solidFill>
                <a:srgbClr val="C00000"/>
              </a:solidFill>
              <a:latin typeface="Arial"/>
              <a:ea typeface="Arial"/>
              <a:cs typeface="Arial"/>
              <a:sym typeface="Arial"/>
            </a:endParaRPr>
          </a:p>
        </p:txBody>
      </p:sp>
      <p:pic>
        <p:nvPicPr>
          <p:cNvPr id="611" name="Google Shape;611;p45"/>
          <p:cNvPicPr preferRelativeResize="0"/>
          <p:nvPr/>
        </p:nvPicPr>
        <p:blipFill>
          <a:blip r:embed="rId3">
            <a:alphaModFix/>
          </a:blip>
          <a:stretch>
            <a:fillRect/>
          </a:stretch>
        </p:blipFill>
        <p:spPr>
          <a:xfrm>
            <a:off x="565225" y="1159200"/>
            <a:ext cx="3815175" cy="2403025"/>
          </a:xfrm>
          <a:prstGeom prst="rect">
            <a:avLst/>
          </a:prstGeom>
          <a:noFill/>
          <a:ln>
            <a:noFill/>
          </a:ln>
        </p:spPr>
      </p:pic>
      <p:pic>
        <p:nvPicPr>
          <p:cNvPr id="612" name="Google Shape;612;p45"/>
          <p:cNvPicPr preferRelativeResize="0"/>
          <p:nvPr/>
        </p:nvPicPr>
        <p:blipFill>
          <a:blip r:embed="rId4">
            <a:alphaModFix/>
          </a:blip>
          <a:stretch>
            <a:fillRect/>
          </a:stretch>
        </p:blipFill>
        <p:spPr>
          <a:xfrm>
            <a:off x="4605125" y="1259375"/>
            <a:ext cx="3343325" cy="2302850"/>
          </a:xfrm>
          <a:prstGeom prst="rect">
            <a:avLst/>
          </a:prstGeom>
          <a:noFill/>
          <a:ln>
            <a:noFill/>
          </a:ln>
        </p:spPr>
      </p:pic>
      <p:sp>
        <p:nvSpPr>
          <p:cNvPr id="613" name="Google Shape;613;p45"/>
          <p:cNvSpPr/>
          <p:nvPr/>
        </p:nvSpPr>
        <p:spPr>
          <a:xfrm>
            <a:off x="4582850" y="2937750"/>
            <a:ext cx="3387900" cy="18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a:off x="810525" y="1796575"/>
            <a:ext cx="3387900" cy="18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p:nvPr/>
        </p:nvSpPr>
        <p:spPr>
          <a:xfrm>
            <a:off x="4582838" y="2571750"/>
            <a:ext cx="3387900" cy="18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702275" y="2963775"/>
            <a:ext cx="3496200" cy="18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810525" y="2007375"/>
            <a:ext cx="3387900" cy="18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p:nvPr/>
        </p:nvSpPr>
        <p:spPr>
          <a:xfrm>
            <a:off x="4582838" y="2027775"/>
            <a:ext cx="3387900" cy="18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a:off x="810525" y="2593775"/>
            <a:ext cx="3387900" cy="18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4582838" y="1483800"/>
            <a:ext cx="3387900" cy="18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5"/>
          <p:cNvSpPr txBox="1"/>
          <p:nvPr/>
        </p:nvSpPr>
        <p:spPr>
          <a:xfrm>
            <a:off x="245975" y="3557125"/>
            <a:ext cx="4190400" cy="127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1C1C1C"/>
                </a:solidFill>
              </a:rPr>
              <a:t>“Most of the people and analyst saying </a:t>
            </a:r>
            <a:r>
              <a:rPr b="1" i="1" lang="en" sz="900">
                <a:solidFill>
                  <a:srgbClr val="1C1C1C"/>
                </a:solidFill>
              </a:rPr>
              <a:t>market</a:t>
            </a:r>
            <a:r>
              <a:rPr lang="en" sz="900">
                <a:solidFill>
                  <a:srgbClr val="1C1C1C"/>
                </a:solidFill>
              </a:rPr>
              <a:t> is gonna crash next year, SP500 below 3400,huge recession incoming, terrible earnings etc.</a:t>
            </a:r>
            <a:endParaRPr sz="900">
              <a:solidFill>
                <a:srgbClr val="1C1C1C"/>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1C1C1C"/>
                </a:solidFill>
              </a:rPr>
              <a:t>Yes we may get a bit higher unemploymet(3.8-4.2%), </a:t>
            </a:r>
            <a:r>
              <a:rPr b="1" i="1" lang="en" sz="900">
                <a:solidFill>
                  <a:srgbClr val="1C1C1C"/>
                </a:solidFill>
              </a:rPr>
              <a:t>earnings</a:t>
            </a:r>
            <a:r>
              <a:rPr lang="en" sz="900">
                <a:solidFill>
                  <a:srgbClr val="1C1C1C"/>
                </a:solidFill>
              </a:rPr>
              <a:t> will maybe have a miss but nothing too devastating, economy still strong throughout 2023. How things are going, we might achieve soft landing.</a:t>
            </a:r>
            <a:endParaRPr sz="900">
              <a:solidFill>
                <a:srgbClr val="1C1C1C"/>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1C1C1C"/>
                </a:solidFill>
              </a:rPr>
              <a:t>Your opinion?”</a:t>
            </a:r>
            <a:endParaRPr sz="900">
              <a:solidFill>
                <a:srgbClr val="1C1C1C"/>
              </a:solidFill>
            </a:endParaRPr>
          </a:p>
          <a:p>
            <a:pPr indent="0" lvl="0" marL="0" rtl="0" algn="l">
              <a:spcBef>
                <a:spcPts val="0"/>
              </a:spcBef>
              <a:spcAft>
                <a:spcPts val="0"/>
              </a:spcAft>
              <a:buNone/>
            </a:pPr>
            <a:r>
              <a:t/>
            </a:r>
            <a:endParaRPr sz="900"/>
          </a:p>
        </p:txBody>
      </p:sp>
      <p:sp>
        <p:nvSpPr>
          <p:cNvPr id="622" name="Google Shape;622;p45"/>
          <p:cNvSpPr txBox="1"/>
          <p:nvPr/>
        </p:nvSpPr>
        <p:spPr>
          <a:xfrm>
            <a:off x="4550525" y="3501475"/>
            <a:ext cx="4330800" cy="143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rgbClr val="1C1C1C"/>
                </a:solidFill>
              </a:rPr>
              <a:t>“</a:t>
            </a:r>
            <a:r>
              <a:rPr lang="en" sz="900">
                <a:solidFill>
                  <a:srgbClr val="1C1C1C"/>
                </a:solidFill>
              </a:rPr>
              <a:t>For those unfamiliar, CZ (will admit like 90% of you I can't say his real name right) is the leader of the largest </a:t>
            </a:r>
            <a:r>
              <a:rPr b="1" i="1" lang="en" sz="900">
                <a:solidFill>
                  <a:srgbClr val="1C1C1C"/>
                </a:solidFill>
              </a:rPr>
              <a:t>crypto</a:t>
            </a:r>
            <a:r>
              <a:rPr lang="en" sz="900">
                <a:solidFill>
                  <a:srgbClr val="1C1C1C"/>
                </a:solidFill>
              </a:rPr>
              <a:t> exchange and pretty much an indirect reason why the </a:t>
            </a:r>
            <a:r>
              <a:rPr b="1" i="1" lang="en" sz="900">
                <a:solidFill>
                  <a:srgbClr val="1C1C1C"/>
                </a:solidFill>
              </a:rPr>
              <a:t>market</a:t>
            </a:r>
            <a:r>
              <a:rPr lang="en" sz="900">
                <a:solidFill>
                  <a:srgbClr val="1C1C1C"/>
                </a:solidFill>
              </a:rPr>
              <a:t> has tumbled further. He sped up the process of outing Sam and helped collapse FTX which we all know the rest…</a:t>
            </a:r>
            <a:endParaRPr sz="900">
              <a:solidFill>
                <a:srgbClr val="1C1C1C"/>
              </a:solidFill>
            </a:endParaRPr>
          </a:p>
          <a:p>
            <a:pPr indent="0" lvl="0" marL="0" rtl="0" algn="l">
              <a:lnSpc>
                <a:spcPct val="115000"/>
              </a:lnSpc>
              <a:spcBef>
                <a:spcPts val="0"/>
              </a:spcBef>
              <a:spcAft>
                <a:spcPts val="0"/>
              </a:spcAft>
              <a:buNone/>
            </a:pPr>
            <a:r>
              <a:rPr lang="en" sz="900">
                <a:solidFill>
                  <a:srgbClr val="1C1C1C"/>
                </a:solidFill>
              </a:rPr>
              <a:t>Turns out it was BS. Coinbase has pretty much revealed they may as well rename themselves BTC incorporated as they absolutely dwarf Binance in Btc reserves. Moral of the story, there are lots of people trying to create FUD and looking to further shake out retailers. CZ is now a living meme”</a:t>
            </a:r>
            <a:endParaRPr sz="900">
              <a:solidFill>
                <a:srgbClr val="1C1C1C"/>
              </a:solidFill>
            </a:endParaRPr>
          </a:p>
        </p:txBody>
      </p:sp>
      <p:sp>
        <p:nvSpPr>
          <p:cNvPr id="623" name="Google Shape;623;p45"/>
          <p:cNvSpPr txBox="1"/>
          <p:nvPr/>
        </p:nvSpPr>
        <p:spPr>
          <a:xfrm>
            <a:off x="313350" y="854700"/>
            <a:ext cx="6805200" cy="330900"/>
          </a:xfrm>
          <a:prstGeom prst="rect">
            <a:avLst/>
          </a:prstGeom>
          <a:noFill/>
          <a:ln>
            <a:noFill/>
          </a:ln>
        </p:spPr>
        <p:txBody>
          <a:bodyPr anchorCtr="0" anchor="t" bIns="91425" lIns="91425" spcFirstLastPara="1" rIns="91425" wrap="square" tIns="91425">
            <a:spAutoFit/>
          </a:bodyPr>
          <a:lstStyle/>
          <a:p>
            <a:pPr indent="0" lvl="0" marL="0" marR="190500" rtl="0" algn="l">
              <a:lnSpc>
                <a:spcPct val="115000"/>
              </a:lnSpc>
              <a:spcBef>
                <a:spcPts val="1800"/>
              </a:spcBef>
              <a:spcAft>
                <a:spcPts val="400"/>
              </a:spcAft>
              <a:buNone/>
            </a:pPr>
            <a:r>
              <a:rPr b="1" lang="en" sz="950">
                <a:solidFill>
                  <a:schemeClr val="dk1"/>
                </a:solidFill>
                <a:highlight>
                  <a:schemeClr val="lt1"/>
                </a:highlight>
              </a:rPr>
              <a:t>“</a:t>
            </a:r>
            <a:r>
              <a:rPr b="1" lang="en" sz="950">
                <a:solidFill>
                  <a:schemeClr val="dk1"/>
                </a:solidFill>
                <a:highlight>
                  <a:schemeClr val="lt1"/>
                </a:highlight>
              </a:rPr>
              <a:t>s</a:t>
            </a:r>
            <a:r>
              <a:rPr b="1" lang="en" sz="950">
                <a:solidFill>
                  <a:schemeClr val="dk1"/>
                </a:solidFill>
                <a:highlight>
                  <a:schemeClr val="lt1"/>
                </a:highlight>
              </a:rPr>
              <a:t>tock” and “crypto” are  the most distinct feature, we will remove them for our model training</a:t>
            </a:r>
            <a:endParaRPr sz="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6"/>
          <p:cNvSpPr txBox="1"/>
          <p:nvPr/>
        </p:nvSpPr>
        <p:spPr>
          <a:xfrm>
            <a:off x="365525" y="280488"/>
            <a:ext cx="7083900" cy="543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accent2"/>
              </a:buClr>
              <a:buSzPts val="4100"/>
              <a:buFont typeface="Arial"/>
              <a:buNone/>
            </a:pPr>
            <a:r>
              <a:rPr lang="en" sz="2900">
                <a:solidFill>
                  <a:srgbClr val="1155CC"/>
                </a:solidFill>
              </a:rPr>
              <a:t>Principal Component Analysis</a:t>
            </a:r>
            <a:endParaRPr sz="100">
              <a:solidFill>
                <a:srgbClr val="1155CC"/>
              </a:solidFill>
            </a:endParaRPr>
          </a:p>
        </p:txBody>
      </p:sp>
      <p:sp>
        <p:nvSpPr>
          <p:cNvPr id="629" name="Google Shape;629;p46"/>
          <p:cNvSpPr/>
          <p:nvPr/>
        </p:nvSpPr>
        <p:spPr>
          <a:xfrm>
            <a:off x="319275" y="254625"/>
            <a:ext cx="5539502" cy="600075"/>
          </a:xfrm>
          <a:custGeom>
            <a:rect b="b" l="l" r="r" t="t"/>
            <a:pathLst>
              <a:path extrusionOk="0" h="800100" w="4095750">
                <a:moveTo>
                  <a:pt x="4095750" y="0"/>
                </a:moveTo>
                <a:lnTo>
                  <a:pt x="0" y="0"/>
                </a:lnTo>
                <a:lnTo>
                  <a:pt x="0" y="800100"/>
                </a:lnTo>
                <a:lnTo>
                  <a:pt x="4086225" y="800100"/>
                </a:lnTo>
              </a:path>
            </a:pathLst>
          </a:custGeom>
          <a:noFill/>
          <a:ln cap="flat" cmpd="sng" w="381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pic>
        <p:nvPicPr>
          <p:cNvPr id="630" name="Google Shape;630;p46"/>
          <p:cNvPicPr preferRelativeResize="0"/>
          <p:nvPr/>
        </p:nvPicPr>
        <p:blipFill>
          <a:blip r:embed="rId3">
            <a:alphaModFix/>
          </a:blip>
          <a:stretch>
            <a:fillRect/>
          </a:stretch>
        </p:blipFill>
        <p:spPr>
          <a:xfrm>
            <a:off x="4819350" y="1346975"/>
            <a:ext cx="1804001" cy="3147975"/>
          </a:xfrm>
          <a:prstGeom prst="rect">
            <a:avLst/>
          </a:prstGeom>
          <a:noFill/>
          <a:ln>
            <a:noFill/>
          </a:ln>
        </p:spPr>
      </p:pic>
      <p:pic>
        <p:nvPicPr>
          <p:cNvPr id="631" name="Google Shape;631;p46"/>
          <p:cNvPicPr preferRelativeResize="0"/>
          <p:nvPr/>
        </p:nvPicPr>
        <p:blipFill>
          <a:blip r:embed="rId4">
            <a:alphaModFix/>
          </a:blip>
          <a:stretch>
            <a:fillRect/>
          </a:stretch>
        </p:blipFill>
        <p:spPr>
          <a:xfrm>
            <a:off x="7093550" y="1384375"/>
            <a:ext cx="1717601" cy="3078601"/>
          </a:xfrm>
          <a:prstGeom prst="rect">
            <a:avLst/>
          </a:prstGeom>
          <a:noFill/>
          <a:ln>
            <a:noFill/>
          </a:ln>
        </p:spPr>
      </p:pic>
      <p:pic>
        <p:nvPicPr>
          <p:cNvPr id="632" name="Google Shape;632;p46"/>
          <p:cNvPicPr preferRelativeResize="0"/>
          <p:nvPr/>
        </p:nvPicPr>
        <p:blipFill>
          <a:blip r:embed="rId5">
            <a:alphaModFix/>
          </a:blip>
          <a:stretch>
            <a:fillRect/>
          </a:stretch>
        </p:blipFill>
        <p:spPr>
          <a:xfrm>
            <a:off x="365525" y="1443600"/>
            <a:ext cx="1822199" cy="3102511"/>
          </a:xfrm>
          <a:prstGeom prst="rect">
            <a:avLst/>
          </a:prstGeom>
          <a:noFill/>
          <a:ln>
            <a:noFill/>
          </a:ln>
        </p:spPr>
      </p:pic>
      <p:pic>
        <p:nvPicPr>
          <p:cNvPr id="633" name="Google Shape;633;p46"/>
          <p:cNvPicPr preferRelativeResize="0"/>
          <p:nvPr/>
        </p:nvPicPr>
        <p:blipFill>
          <a:blip r:embed="rId6">
            <a:alphaModFix/>
          </a:blip>
          <a:stretch>
            <a:fillRect/>
          </a:stretch>
        </p:blipFill>
        <p:spPr>
          <a:xfrm>
            <a:off x="2746850" y="1346975"/>
            <a:ext cx="1822200" cy="3147966"/>
          </a:xfrm>
          <a:prstGeom prst="rect">
            <a:avLst/>
          </a:prstGeom>
          <a:noFill/>
          <a:ln>
            <a:noFill/>
          </a:ln>
        </p:spPr>
      </p:pic>
      <p:sp>
        <p:nvSpPr>
          <p:cNvPr id="634" name="Google Shape;634;p46"/>
          <p:cNvSpPr txBox="1"/>
          <p:nvPr/>
        </p:nvSpPr>
        <p:spPr>
          <a:xfrm>
            <a:off x="879650" y="826313"/>
            <a:ext cx="1822200" cy="315600"/>
          </a:xfrm>
          <a:prstGeom prst="rect">
            <a:avLst/>
          </a:prstGeom>
          <a:noFill/>
          <a:ln>
            <a:noFill/>
          </a:ln>
        </p:spPr>
        <p:txBody>
          <a:bodyPr anchorCtr="0" anchor="t" bIns="91425" lIns="91425" spcFirstLastPara="1" rIns="91425" wrap="square" tIns="91425">
            <a:spAutoFit/>
          </a:bodyPr>
          <a:lstStyle/>
          <a:p>
            <a:pPr indent="0" lvl="0" marL="0" marR="190500" rtl="0" algn="l">
              <a:lnSpc>
                <a:spcPct val="115000"/>
              </a:lnSpc>
              <a:spcBef>
                <a:spcPts val="1800"/>
              </a:spcBef>
              <a:spcAft>
                <a:spcPts val="400"/>
              </a:spcAft>
              <a:buNone/>
            </a:pPr>
            <a:r>
              <a:rPr b="1" lang="en" sz="850">
                <a:solidFill>
                  <a:schemeClr val="dk1"/>
                </a:solidFill>
                <a:highlight>
                  <a:schemeClr val="lt1"/>
                </a:highlight>
              </a:rPr>
              <a:t>CountVectorizer</a:t>
            </a:r>
            <a:endParaRPr sz="600"/>
          </a:p>
        </p:txBody>
      </p:sp>
      <p:sp>
        <p:nvSpPr>
          <p:cNvPr id="635" name="Google Shape;635;p46"/>
          <p:cNvSpPr txBox="1"/>
          <p:nvPr/>
        </p:nvSpPr>
        <p:spPr>
          <a:xfrm>
            <a:off x="2367275" y="826325"/>
            <a:ext cx="2928000" cy="315600"/>
          </a:xfrm>
          <a:prstGeom prst="rect">
            <a:avLst/>
          </a:prstGeom>
          <a:noFill/>
          <a:ln>
            <a:noFill/>
          </a:ln>
        </p:spPr>
        <p:txBody>
          <a:bodyPr anchorCtr="0" anchor="t" bIns="91425" lIns="91425" spcFirstLastPara="1" rIns="91425" wrap="square" tIns="91425">
            <a:spAutoFit/>
          </a:bodyPr>
          <a:lstStyle/>
          <a:p>
            <a:pPr indent="0" lvl="0" marL="0" marR="190500" rtl="0" algn="l">
              <a:lnSpc>
                <a:spcPct val="115000"/>
              </a:lnSpc>
              <a:spcBef>
                <a:spcPts val="1800"/>
              </a:spcBef>
              <a:spcAft>
                <a:spcPts val="400"/>
              </a:spcAft>
              <a:buNone/>
            </a:pPr>
            <a:r>
              <a:rPr b="1" lang="en" sz="850">
                <a:solidFill>
                  <a:schemeClr val="dk1"/>
                </a:solidFill>
                <a:highlight>
                  <a:schemeClr val="lt1"/>
                </a:highlight>
              </a:rPr>
              <a:t>Term Frequency-Inverse Document Frequency</a:t>
            </a:r>
            <a:endParaRPr sz="600"/>
          </a:p>
        </p:txBody>
      </p:sp>
      <p:sp>
        <p:nvSpPr>
          <p:cNvPr id="636" name="Google Shape;636;p46"/>
          <p:cNvSpPr txBox="1"/>
          <p:nvPr/>
        </p:nvSpPr>
        <p:spPr>
          <a:xfrm>
            <a:off x="5181675" y="826313"/>
            <a:ext cx="2928000" cy="315600"/>
          </a:xfrm>
          <a:prstGeom prst="rect">
            <a:avLst/>
          </a:prstGeom>
          <a:noFill/>
          <a:ln>
            <a:noFill/>
          </a:ln>
        </p:spPr>
        <p:txBody>
          <a:bodyPr anchorCtr="0" anchor="t" bIns="91425" lIns="91425" spcFirstLastPara="1" rIns="91425" wrap="square" tIns="91425">
            <a:spAutoFit/>
          </a:bodyPr>
          <a:lstStyle/>
          <a:p>
            <a:pPr indent="0" lvl="0" marL="0" marR="190500" rtl="0" algn="l">
              <a:lnSpc>
                <a:spcPct val="115000"/>
              </a:lnSpc>
              <a:spcBef>
                <a:spcPts val="1800"/>
              </a:spcBef>
              <a:spcAft>
                <a:spcPts val="400"/>
              </a:spcAft>
              <a:buNone/>
            </a:pPr>
            <a:r>
              <a:rPr b="1" lang="en" sz="850">
                <a:solidFill>
                  <a:schemeClr val="dk1"/>
                </a:solidFill>
                <a:highlight>
                  <a:schemeClr val="lt1"/>
                </a:highlight>
              </a:rPr>
              <a:t>2013 Google Word2Vec</a:t>
            </a:r>
            <a:endParaRPr sz="600"/>
          </a:p>
        </p:txBody>
      </p:sp>
      <p:sp>
        <p:nvSpPr>
          <p:cNvPr id="637" name="Google Shape;637;p46"/>
          <p:cNvSpPr txBox="1"/>
          <p:nvPr/>
        </p:nvSpPr>
        <p:spPr>
          <a:xfrm>
            <a:off x="6976025" y="791113"/>
            <a:ext cx="2928000" cy="315600"/>
          </a:xfrm>
          <a:prstGeom prst="rect">
            <a:avLst/>
          </a:prstGeom>
          <a:noFill/>
          <a:ln>
            <a:noFill/>
          </a:ln>
        </p:spPr>
        <p:txBody>
          <a:bodyPr anchorCtr="0" anchor="t" bIns="91425" lIns="91425" spcFirstLastPara="1" rIns="91425" wrap="square" tIns="91425">
            <a:spAutoFit/>
          </a:bodyPr>
          <a:lstStyle/>
          <a:p>
            <a:pPr indent="0" lvl="0" marL="0" marR="190500" rtl="0" algn="l">
              <a:lnSpc>
                <a:spcPct val="115000"/>
              </a:lnSpc>
              <a:spcBef>
                <a:spcPts val="1800"/>
              </a:spcBef>
              <a:spcAft>
                <a:spcPts val="400"/>
              </a:spcAft>
              <a:buNone/>
            </a:pPr>
            <a:r>
              <a:rPr b="1" lang="en" sz="850">
                <a:solidFill>
                  <a:schemeClr val="dk1"/>
                </a:solidFill>
                <a:highlight>
                  <a:schemeClr val="lt1"/>
                </a:highlight>
              </a:rPr>
              <a:t>2014 Twitter Global Vectorizer (GloVe)</a:t>
            </a:r>
            <a:endParaRPr sz="600"/>
          </a:p>
        </p:txBody>
      </p:sp>
      <p:sp>
        <p:nvSpPr>
          <p:cNvPr id="638" name="Google Shape;638;p46"/>
          <p:cNvSpPr/>
          <p:nvPr/>
        </p:nvSpPr>
        <p:spPr>
          <a:xfrm>
            <a:off x="351425" y="1319050"/>
            <a:ext cx="4177500" cy="317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6"/>
          <p:cNvSpPr txBox="1"/>
          <p:nvPr/>
        </p:nvSpPr>
        <p:spPr>
          <a:xfrm>
            <a:off x="1571700" y="4847775"/>
            <a:ext cx="56571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rPr>
              <a:t>Expecting better degree of separation </a:t>
            </a:r>
            <a:r>
              <a:rPr b="1" lang="en" sz="1200">
                <a:solidFill>
                  <a:srgbClr val="3F3F3F"/>
                </a:solidFill>
              </a:rPr>
              <a:t>compare to word embedding</a:t>
            </a:r>
            <a:r>
              <a:rPr b="1" lang="en" sz="1200">
                <a:solidFill>
                  <a:srgbClr val="3F3F3F"/>
                </a:solidFill>
              </a:rPr>
              <a:t> vectors</a:t>
            </a:r>
            <a:endParaRPr b="1" sz="1200">
              <a:solidFill>
                <a:srgbClr val="C00000"/>
              </a:solidFill>
              <a:latin typeface="Arial"/>
              <a:ea typeface="Arial"/>
              <a:cs typeface="Arial"/>
              <a:sym typeface="Arial"/>
            </a:endParaRPr>
          </a:p>
        </p:txBody>
      </p:sp>
      <p:sp>
        <p:nvSpPr>
          <p:cNvPr id="640" name="Google Shape;640;p46"/>
          <p:cNvSpPr/>
          <p:nvPr/>
        </p:nvSpPr>
        <p:spPr>
          <a:xfrm flipH="1" rot="-5400000">
            <a:off x="722330" y="4326557"/>
            <a:ext cx="596798" cy="919658"/>
          </a:xfrm>
          <a:custGeom>
            <a:rect b="b" l="l" r="r" t="t"/>
            <a:pathLst>
              <a:path extrusionOk="0" h="137160" w="670560">
                <a:moveTo>
                  <a:pt x="0" y="0"/>
                </a:moveTo>
                <a:lnTo>
                  <a:pt x="670560" y="0"/>
                </a:lnTo>
                <a:lnTo>
                  <a:pt x="670560" y="137160"/>
                </a:lnTo>
              </a:path>
            </a:pathLst>
          </a:custGeom>
          <a:noFill/>
          <a:ln cap="flat" cmpd="sng" w="9525">
            <a:solidFill>
              <a:srgbClr val="7F7F7F"/>
            </a:solidFill>
            <a:prstDash val="solid"/>
            <a:miter lim="800000"/>
            <a:headEnd len="sm" w="sm" type="non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Arial"/>
              <a:ea typeface="Arial"/>
              <a:cs typeface="Arial"/>
              <a:sym typeface="Arial"/>
            </a:endParaRPr>
          </a:p>
        </p:txBody>
      </p:sp>
      <p:sp>
        <p:nvSpPr>
          <p:cNvPr id="641" name="Google Shape;641;p46"/>
          <p:cNvSpPr/>
          <p:nvPr/>
        </p:nvSpPr>
        <p:spPr>
          <a:xfrm rot="-1654498">
            <a:off x="8153997" y="1516352"/>
            <a:ext cx="418657" cy="1146887"/>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6"/>
          <p:cNvSpPr/>
          <p:nvPr/>
        </p:nvSpPr>
        <p:spPr>
          <a:xfrm rot="-1654498">
            <a:off x="5226472" y="1712752"/>
            <a:ext cx="418657" cy="1146887"/>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6"/>
          <p:cNvSpPr txBox="1"/>
          <p:nvPr/>
        </p:nvSpPr>
        <p:spPr>
          <a:xfrm>
            <a:off x="5286050" y="2951725"/>
            <a:ext cx="3492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u="sng">
                <a:solidFill>
                  <a:srgbClr val="3F3F3F"/>
                </a:solidFill>
              </a:rPr>
              <a:t>Higher number of opposite class in respective class region</a:t>
            </a:r>
            <a:endParaRPr sz="1000" u="sng"/>
          </a:p>
        </p:txBody>
      </p:sp>
      <p:cxnSp>
        <p:nvCxnSpPr>
          <p:cNvPr id="644" name="Google Shape;644;p46"/>
          <p:cNvCxnSpPr/>
          <p:nvPr/>
        </p:nvCxnSpPr>
        <p:spPr>
          <a:xfrm rot="10800000">
            <a:off x="6779075" y="3240375"/>
            <a:ext cx="2100" cy="1359000"/>
          </a:xfrm>
          <a:prstGeom prst="straightConnector1">
            <a:avLst/>
          </a:prstGeom>
          <a:noFill/>
          <a:ln cap="flat" cmpd="sng" w="9525">
            <a:solidFill>
              <a:srgbClr val="7F7F7F"/>
            </a:solidFill>
            <a:prstDash val="solid"/>
            <a:miter lim="800000"/>
            <a:headEnd len="sm" w="sm" type="none"/>
            <a:tailEnd len="med" w="med" type="triangle"/>
          </a:ln>
        </p:spPr>
      </p:cxnSp>
      <p:sp>
        <p:nvSpPr>
          <p:cNvPr id="645" name="Google Shape;645;p46"/>
          <p:cNvSpPr txBox="1"/>
          <p:nvPr/>
        </p:nvSpPr>
        <p:spPr>
          <a:xfrm>
            <a:off x="319275" y="1061825"/>
            <a:ext cx="200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Convert post to bag of words based on token frequency in the document</a:t>
            </a:r>
            <a:endParaRPr sz="700"/>
          </a:p>
        </p:txBody>
      </p:sp>
      <p:sp>
        <p:nvSpPr>
          <p:cNvPr id="646" name="Google Shape;646;p46"/>
          <p:cNvSpPr txBox="1"/>
          <p:nvPr/>
        </p:nvSpPr>
        <p:spPr>
          <a:xfrm>
            <a:off x="2360362" y="1019725"/>
            <a:ext cx="24207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700">
                <a:solidFill>
                  <a:schemeClr val="dk1"/>
                </a:solidFill>
                <a:highlight>
                  <a:srgbClr val="FFFFFF"/>
                </a:highlight>
              </a:rPr>
              <a:t>Provides the importance of the words in the corpus</a:t>
            </a:r>
            <a:endParaRPr sz="700">
              <a:solidFill>
                <a:schemeClr val="dk1"/>
              </a:solidFill>
              <a:highlight>
                <a:srgbClr val="FFFFFF"/>
              </a:highlight>
            </a:endParaRPr>
          </a:p>
          <a:p>
            <a:pPr indent="0" lvl="0" marL="0" rtl="0" algn="just">
              <a:spcBef>
                <a:spcPts val="0"/>
              </a:spcBef>
              <a:spcAft>
                <a:spcPts val="0"/>
              </a:spcAft>
              <a:buNone/>
            </a:pPr>
            <a:r>
              <a:t/>
            </a:r>
            <a:endParaRPr sz="700"/>
          </a:p>
        </p:txBody>
      </p:sp>
      <p:sp>
        <p:nvSpPr>
          <p:cNvPr id="647" name="Google Shape;647;p46"/>
          <p:cNvSpPr txBox="1"/>
          <p:nvPr/>
        </p:nvSpPr>
        <p:spPr>
          <a:xfrm>
            <a:off x="4781051" y="1007975"/>
            <a:ext cx="2218500" cy="507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700">
                <a:solidFill>
                  <a:schemeClr val="dk1"/>
                </a:solidFill>
                <a:highlight>
                  <a:srgbClr val="FFFFFF"/>
                </a:highlight>
              </a:rPr>
              <a:t>Pre-trained embedded vectors on 100 billion words from Google news dataset.</a:t>
            </a:r>
            <a:endParaRPr sz="700">
              <a:solidFill>
                <a:schemeClr val="dk1"/>
              </a:solidFill>
              <a:highlight>
                <a:srgbClr val="FFFFFF"/>
              </a:highlight>
            </a:endParaRPr>
          </a:p>
          <a:p>
            <a:pPr indent="0" lvl="0" marL="0" rtl="0" algn="just">
              <a:spcBef>
                <a:spcPts val="0"/>
              </a:spcBef>
              <a:spcAft>
                <a:spcPts val="0"/>
              </a:spcAft>
              <a:buNone/>
            </a:pPr>
            <a:r>
              <a:t/>
            </a:r>
            <a:endParaRPr sz="700"/>
          </a:p>
        </p:txBody>
      </p:sp>
      <p:sp>
        <p:nvSpPr>
          <p:cNvPr id="648" name="Google Shape;648;p46"/>
          <p:cNvSpPr txBox="1"/>
          <p:nvPr/>
        </p:nvSpPr>
        <p:spPr>
          <a:xfrm>
            <a:off x="6873651" y="961738"/>
            <a:ext cx="2218500" cy="723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700">
                <a:solidFill>
                  <a:schemeClr val="dk1"/>
                </a:solidFill>
                <a:highlight>
                  <a:srgbClr val="FFFFFF"/>
                </a:highlight>
              </a:rPr>
              <a:t>Pre-trained embedded vectors on 2 billion twitter tweets by Stanford University Computer Science Department</a:t>
            </a:r>
            <a:endParaRPr sz="700">
              <a:solidFill>
                <a:schemeClr val="dk1"/>
              </a:solidFill>
              <a:highlight>
                <a:srgbClr val="FFFFFF"/>
              </a:highlight>
            </a:endParaRPr>
          </a:p>
          <a:p>
            <a:pPr indent="0" lvl="0" marL="0" rtl="0" algn="just">
              <a:spcBef>
                <a:spcPts val="0"/>
              </a:spcBef>
              <a:spcAft>
                <a:spcPts val="0"/>
              </a:spcAft>
              <a:buNone/>
            </a:pPr>
            <a:r>
              <a:t/>
            </a:r>
            <a:endParaRPr sz="700">
              <a:solidFill>
                <a:schemeClr val="dk1"/>
              </a:solidFill>
              <a:highlight>
                <a:srgbClr val="FFFFFF"/>
              </a:highlight>
            </a:endParaRPr>
          </a:p>
          <a:p>
            <a:pPr indent="0" lvl="0" marL="0" rtl="0" algn="just">
              <a:spcBef>
                <a:spcPts val="0"/>
              </a:spcBef>
              <a:spcAft>
                <a:spcPts val="0"/>
              </a:spcAft>
              <a:buNone/>
            </a:pPr>
            <a:r>
              <a:t/>
            </a:r>
            <a:endParaRPr sz="700"/>
          </a:p>
        </p:txBody>
      </p:sp>
      <p:sp>
        <p:nvSpPr>
          <p:cNvPr id="649" name="Google Shape;649;p46"/>
          <p:cNvSpPr txBox="1"/>
          <p:nvPr/>
        </p:nvSpPr>
        <p:spPr>
          <a:xfrm>
            <a:off x="4984600" y="4416675"/>
            <a:ext cx="3786000" cy="4311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lang="en" sz="800">
                <a:solidFill>
                  <a:schemeClr val="dk1"/>
                </a:solidFill>
                <a:highlight>
                  <a:srgbClr val="FFFFFF"/>
                </a:highlight>
              </a:rPr>
              <a:t>Post related to stocks and crypto are very dynamic, the </a:t>
            </a:r>
            <a:r>
              <a:rPr lang="en" sz="800">
                <a:solidFill>
                  <a:schemeClr val="dk1"/>
                </a:solidFill>
                <a:highlight>
                  <a:srgbClr val="FFFFFF"/>
                </a:highlight>
              </a:rPr>
              <a:t>terminology might not have been captured in both Google Word2Vec and Global Vectors.</a:t>
            </a:r>
            <a:endParaRPr sz="800">
              <a:solidFill>
                <a:schemeClr val="dk1"/>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7"/>
          <p:cNvSpPr/>
          <p:nvPr/>
        </p:nvSpPr>
        <p:spPr>
          <a:xfrm>
            <a:off x="-5825" y="2636038"/>
            <a:ext cx="9144000" cy="1011900"/>
          </a:xfrm>
          <a:prstGeom prst="rect">
            <a:avLst/>
          </a:prstGeom>
          <a:solidFill>
            <a:srgbClr val="FFFFFF">
              <a:alpha val="526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7"/>
          <p:cNvSpPr/>
          <p:nvPr/>
        </p:nvSpPr>
        <p:spPr>
          <a:xfrm>
            <a:off x="7210500" y="3110947"/>
            <a:ext cx="2025000" cy="36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000">
                <a:solidFill>
                  <a:schemeClr val="lt1"/>
                </a:solidFill>
              </a:rPr>
              <a:t>r/stocks and r/CryptoCurrency</a:t>
            </a:r>
            <a:endParaRPr sz="1000">
              <a:solidFill>
                <a:schemeClr val="lt1"/>
              </a:solidFill>
            </a:endParaRPr>
          </a:p>
          <a:p>
            <a:pPr indent="0" lvl="0" marL="0" marR="0" rtl="0" algn="ctr">
              <a:spcBef>
                <a:spcPts val="0"/>
              </a:spcBef>
              <a:spcAft>
                <a:spcPts val="0"/>
              </a:spcAft>
              <a:buNone/>
            </a:pPr>
            <a:r>
              <a:rPr lang="en" sz="1000">
                <a:solidFill>
                  <a:schemeClr val="lt1"/>
                </a:solidFill>
                <a:latin typeface="Arial"/>
                <a:ea typeface="Arial"/>
                <a:cs typeface="Arial"/>
                <a:sym typeface="Arial"/>
              </a:rPr>
              <a:t> </a:t>
            </a:r>
            <a:endParaRPr sz="1200"/>
          </a:p>
        </p:txBody>
      </p:sp>
      <p:pic>
        <p:nvPicPr>
          <p:cNvPr id="656" name="Google Shape;656;p47"/>
          <p:cNvPicPr preferRelativeResize="0"/>
          <p:nvPr/>
        </p:nvPicPr>
        <p:blipFill>
          <a:blip r:embed="rId3">
            <a:alphaModFix/>
          </a:blip>
          <a:stretch>
            <a:fillRect/>
          </a:stretch>
        </p:blipFill>
        <p:spPr>
          <a:xfrm>
            <a:off x="70375" y="2668371"/>
            <a:ext cx="931218" cy="931200"/>
          </a:xfrm>
          <a:prstGeom prst="rect">
            <a:avLst/>
          </a:prstGeom>
          <a:noFill/>
          <a:ln>
            <a:noFill/>
          </a:ln>
        </p:spPr>
      </p:pic>
      <p:pic>
        <p:nvPicPr>
          <p:cNvPr id="657" name="Google Shape;657;p47"/>
          <p:cNvPicPr preferRelativeResize="0"/>
          <p:nvPr/>
        </p:nvPicPr>
        <p:blipFill>
          <a:blip r:embed="rId4">
            <a:alphaModFix/>
          </a:blip>
          <a:stretch>
            <a:fillRect/>
          </a:stretch>
        </p:blipFill>
        <p:spPr>
          <a:xfrm>
            <a:off x="1075325" y="2583588"/>
            <a:ext cx="1027825" cy="1027825"/>
          </a:xfrm>
          <a:prstGeom prst="rect">
            <a:avLst/>
          </a:prstGeom>
          <a:noFill/>
          <a:ln>
            <a:noFill/>
          </a:ln>
        </p:spPr>
      </p:pic>
      <p:sp>
        <p:nvSpPr>
          <p:cNvPr id="658" name="Google Shape;658;p47"/>
          <p:cNvSpPr/>
          <p:nvPr/>
        </p:nvSpPr>
        <p:spPr>
          <a:xfrm>
            <a:off x="5461550" y="2636050"/>
            <a:ext cx="4980600" cy="477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600">
                <a:solidFill>
                  <a:schemeClr val="dk1"/>
                </a:solidFill>
              </a:rPr>
              <a:t>NLP Modeling</a:t>
            </a:r>
            <a:endParaRPr sz="13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48"/>
          <p:cNvSpPr txBox="1"/>
          <p:nvPr/>
        </p:nvSpPr>
        <p:spPr>
          <a:xfrm>
            <a:off x="7124475" y="210725"/>
            <a:ext cx="1818600" cy="615600"/>
          </a:xfrm>
          <a:prstGeom prst="rect">
            <a:avLst/>
          </a:prstGeom>
          <a:solidFill>
            <a:srgbClr val="1155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0: r/stocks</a:t>
            </a:r>
            <a:endParaRPr>
              <a:solidFill>
                <a:schemeClr val="lt1"/>
              </a:solidFill>
            </a:endParaRPr>
          </a:p>
          <a:p>
            <a:pPr indent="0" lvl="0" marL="0" rtl="0" algn="l">
              <a:spcBef>
                <a:spcPts val="0"/>
              </a:spcBef>
              <a:spcAft>
                <a:spcPts val="0"/>
              </a:spcAft>
              <a:buNone/>
            </a:pPr>
            <a:r>
              <a:rPr lang="en">
                <a:solidFill>
                  <a:schemeClr val="lt1"/>
                </a:solidFill>
              </a:rPr>
              <a:t>1: r/CryptoCurrency</a:t>
            </a:r>
            <a:endParaRPr>
              <a:solidFill>
                <a:schemeClr val="lt1"/>
              </a:solidFill>
            </a:endParaRPr>
          </a:p>
        </p:txBody>
      </p:sp>
      <p:sp>
        <p:nvSpPr>
          <p:cNvPr id="664" name="Google Shape;664;p48"/>
          <p:cNvSpPr txBox="1"/>
          <p:nvPr/>
        </p:nvSpPr>
        <p:spPr>
          <a:xfrm>
            <a:off x="319275" y="965550"/>
            <a:ext cx="56571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rgbClr val="3F3F3F"/>
                </a:solidFill>
              </a:rPr>
              <a:t>Pre-processed Post</a:t>
            </a:r>
            <a:endParaRPr b="1" sz="1200">
              <a:solidFill>
                <a:srgbClr val="C00000"/>
              </a:solidFill>
              <a:latin typeface="Arial"/>
              <a:ea typeface="Arial"/>
              <a:cs typeface="Arial"/>
              <a:sym typeface="Arial"/>
            </a:endParaRPr>
          </a:p>
        </p:txBody>
      </p:sp>
      <p:sp>
        <p:nvSpPr>
          <p:cNvPr id="665" name="Google Shape;665;p48"/>
          <p:cNvSpPr txBox="1"/>
          <p:nvPr/>
        </p:nvSpPr>
        <p:spPr>
          <a:xfrm>
            <a:off x="328050" y="1601125"/>
            <a:ext cx="56571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rgbClr val="3F3F3F"/>
                </a:solidFill>
              </a:rPr>
              <a:t>Vectorizer</a:t>
            </a:r>
            <a:endParaRPr b="1" sz="1200">
              <a:solidFill>
                <a:srgbClr val="C00000"/>
              </a:solidFill>
              <a:latin typeface="Arial"/>
              <a:ea typeface="Arial"/>
              <a:cs typeface="Arial"/>
              <a:sym typeface="Arial"/>
            </a:endParaRPr>
          </a:p>
        </p:txBody>
      </p:sp>
      <p:sp>
        <p:nvSpPr>
          <p:cNvPr id="666" name="Google Shape;666;p48"/>
          <p:cNvSpPr txBox="1"/>
          <p:nvPr/>
        </p:nvSpPr>
        <p:spPr>
          <a:xfrm>
            <a:off x="365525" y="2746200"/>
            <a:ext cx="56571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rgbClr val="3F3F3F"/>
                </a:solidFill>
              </a:rPr>
              <a:t>Supervised Machine Learning Model (Classifier) based on ROC</a:t>
            </a:r>
            <a:endParaRPr b="1" sz="1200">
              <a:solidFill>
                <a:srgbClr val="C00000"/>
              </a:solidFill>
              <a:latin typeface="Arial"/>
              <a:ea typeface="Arial"/>
              <a:cs typeface="Arial"/>
              <a:sym typeface="Arial"/>
            </a:endParaRPr>
          </a:p>
        </p:txBody>
      </p:sp>
      <p:sp>
        <p:nvSpPr>
          <p:cNvPr id="667" name="Google Shape;667;p48"/>
          <p:cNvSpPr txBox="1"/>
          <p:nvPr/>
        </p:nvSpPr>
        <p:spPr>
          <a:xfrm>
            <a:off x="788450" y="1891088"/>
            <a:ext cx="1822200" cy="315600"/>
          </a:xfrm>
          <a:prstGeom prst="rect">
            <a:avLst/>
          </a:prstGeom>
          <a:noFill/>
          <a:ln>
            <a:noFill/>
          </a:ln>
        </p:spPr>
        <p:txBody>
          <a:bodyPr anchorCtr="0" anchor="t" bIns="91425" lIns="91425" spcFirstLastPara="1" rIns="91425" wrap="square" tIns="91425">
            <a:spAutoFit/>
          </a:bodyPr>
          <a:lstStyle/>
          <a:p>
            <a:pPr indent="0" lvl="0" marL="0" marR="190500" rtl="0" algn="l">
              <a:lnSpc>
                <a:spcPct val="115000"/>
              </a:lnSpc>
              <a:spcBef>
                <a:spcPts val="1800"/>
              </a:spcBef>
              <a:spcAft>
                <a:spcPts val="400"/>
              </a:spcAft>
              <a:buNone/>
            </a:pPr>
            <a:r>
              <a:rPr b="1" lang="en" sz="850">
                <a:solidFill>
                  <a:schemeClr val="dk1"/>
                </a:solidFill>
                <a:highlight>
                  <a:schemeClr val="lt1"/>
                </a:highlight>
              </a:rPr>
              <a:t>CountVectorizer</a:t>
            </a:r>
            <a:endParaRPr sz="600"/>
          </a:p>
        </p:txBody>
      </p:sp>
      <p:sp>
        <p:nvSpPr>
          <p:cNvPr id="668" name="Google Shape;668;p48"/>
          <p:cNvSpPr txBox="1"/>
          <p:nvPr/>
        </p:nvSpPr>
        <p:spPr>
          <a:xfrm>
            <a:off x="2241675" y="1891100"/>
            <a:ext cx="1886100" cy="315600"/>
          </a:xfrm>
          <a:prstGeom prst="rect">
            <a:avLst/>
          </a:prstGeom>
          <a:noFill/>
          <a:ln>
            <a:noFill/>
          </a:ln>
        </p:spPr>
        <p:txBody>
          <a:bodyPr anchorCtr="0" anchor="t" bIns="91425" lIns="91425" spcFirstLastPara="1" rIns="91425" wrap="square" tIns="91425">
            <a:spAutoFit/>
          </a:bodyPr>
          <a:lstStyle/>
          <a:p>
            <a:pPr indent="0" lvl="0" marL="0" marR="190500" rtl="0" algn="l">
              <a:lnSpc>
                <a:spcPct val="115000"/>
              </a:lnSpc>
              <a:spcBef>
                <a:spcPts val="1800"/>
              </a:spcBef>
              <a:spcAft>
                <a:spcPts val="400"/>
              </a:spcAft>
              <a:buNone/>
            </a:pPr>
            <a:r>
              <a:rPr b="1" lang="en" sz="850">
                <a:solidFill>
                  <a:schemeClr val="dk1"/>
                </a:solidFill>
                <a:highlight>
                  <a:schemeClr val="lt1"/>
                </a:highlight>
              </a:rPr>
              <a:t>TFIDF</a:t>
            </a:r>
            <a:endParaRPr sz="600"/>
          </a:p>
        </p:txBody>
      </p:sp>
      <p:sp>
        <p:nvSpPr>
          <p:cNvPr id="669" name="Google Shape;669;p48"/>
          <p:cNvSpPr txBox="1"/>
          <p:nvPr/>
        </p:nvSpPr>
        <p:spPr>
          <a:xfrm>
            <a:off x="3717450" y="1854913"/>
            <a:ext cx="1822200" cy="315600"/>
          </a:xfrm>
          <a:prstGeom prst="rect">
            <a:avLst/>
          </a:prstGeom>
          <a:noFill/>
          <a:ln>
            <a:noFill/>
          </a:ln>
        </p:spPr>
        <p:txBody>
          <a:bodyPr anchorCtr="0" anchor="t" bIns="91425" lIns="91425" spcFirstLastPara="1" rIns="91425" wrap="square" tIns="91425">
            <a:spAutoFit/>
          </a:bodyPr>
          <a:lstStyle/>
          <a:p>
            <a:pPr indent="0" lvl="0" marL="0" marR="190500" rtl="0" algn="l">
              <a:lnSpc>
                <a:spcPct val="115000"/>
              </a:lnSpc>
              <a:spcBef>
                <a:spcPts val="1800"/>
              </a:spcBef>
              <a:spcAft>
                <a:spcPts val="400"/>
              </a:spcAft>
              <a:buNone/>
            </a:pPr>
            <a:r>
              <a:rPr b="1" lang="en" sz="850">
                <a:solidFill>
                  <a:schemeClr val="dk1"/>
                </a:solidFill>
                <a:highlight>
                  <a:schemeClr val="lt1"/>
                </a:highlight>
              </a:rPr>
              <a:t>Google Word2Vec</a:t>
            </a:r>
            <a:endParaRPr sz="600"/>
          </a:p>
        </p:txBody>
      </p:sp>
      <p:sp>
        <p:nvSpPr>
          <p:cNvPr id="670" name="Google Shape;670;p48"/>
          <p:cNvSpPr txBox="1"/>
          <p:nvPr/>
        </p:nvSpPr>
        <p:spPr>
          <a:xfrm>
            <a:off x="5079350" y="1854925"/>
            <a:ext cx="1886100" cy="315600"/>
          </a:xfrm>
          <a:prstGeom prst="rect">
            <a:avLst/>
          </a:prstGeom>
          <a:noFill/>
          <a:ln>
            <a:noFill/>
          </a:ln>
        </p:spPr>
        <p:txBody>
          <a:bodyPr anchorCtr="0" anchor="t" bIns="91425" lIns="91425" spcFirstLastPara="1" rIns="91425" wrap="square" tIns="91425">
            <a:spAutoFit/>
          </a:bodyPr>
          <a:lstStyle/>
          <a:p>
            <a:pPr indent="0" lvl="0" marL="0" marR="190500" rtl="0" algn="l">
              <a:lnSpc>
                <a:spcPct val="115000"/>
              </a:lnSpc>
              <a:spcBef>
                <a:spcPts val="1800"/>
              </a:spcBef>
              <a:spcAft>
                <a:spcPts val="400"/>
              </a:spcAft>
              <a:buNone/>
            </a:pPr>
            <a:r>
              <a:rPr b="1" lang="en" sz="850">
                <a:solidFill>
                  <a:schemeClr val="dk1"/>
                </a:solidFill>
                <a:highlight>
                  <a:schemeClr val="lt1"/>
                </a:highlight>
              </a:rPr>
              <a:t>GloVe</a:t>
            </a:r>
            <a:endParaRPr sz="600"/>
          </a:p>
        </p:txBody>
      </p:sp>
      <p:sp>
        <p:nvSpPr>
          <p:cNvPr id="671" name="Google Shape;671;p48"/>
          <p:cNvSpPr/>
          <p:nvPr/>
        </p:nvSpPr>
        <p:spPr>
          <a:xfrm>
            <a:off x="705800" y="1520775"/>
            <a:ext cx="4970100" cy="7803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8"/>
          <p:cNvSpPr/>
          <p:nvPr/>
        </p:nvSpPr>
        <p:spPr>
          <a:xfrm>
            <a:off x="699675" y="2746225"/>
            <a:ext cx="4970100" cy="19038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3" name="Google Shape;673;p48"/>
          <p:cNvCxnSpPr/>
          <p:nvPr/>
        </p:nvCxnSpPr>
        <p:spPr>
          <a:xfrm>
            <a:off x="3117850" y="1193863"/>
            <a:ext cx="0" cy="329700"/>
          </a:xfrm>
          <a:prstGeom prst="straightConnector1">
            <a:avLst/>
          </a:prstGeom>
          <a:noFill/>
          <a:ln cap="flat" cmpd="sng" w="9525">
            <a:solidFill>
              <a:srgbClr val="7F7F7F"/>
            </a:solidFill>
            <a:prstDash val="solid"/>
            <a:miter lim="800000"/>
            <a:headEnd len="sm" w="sm" type="none"/>
            <a:tailEnd len="med" w="med" type="triangle"/>
          </a:ln>
        </p:spPr>
      </p:cxnSp>
      <p:cxnSp>
        <p:nvCxnSpPr>
          <p:cNvPr id="674" name="Google Shape;674;p48"/>
          <p:cNvCxnSpPr/>
          <p:nvPr/>
        </p:nvCxnSpPr>
        <p:spPr>
          <a:xfrm>
            <a:off x="3117850" y="2358788"/>
            <a:ext cx="0" cy="329700"/>
          </a:xfrm>
          <a:prstGeom prst="straightConnector1">
            <a:avLst/>
          </a:prstGeom>
          <a:noFill/>
          <a:ln cap="flat" cmpd="sng" w="9525">
            <a:solidFill>
              <a:srgbClr val="7F7F7F"/>
            </a:solidFill>
            <a:prstDash val="solid"/>
            <a:miter lim="800000"/>
            <a:headEnd len="sm" w="sm" type="none"/>
            <a:tailEnd len="med" w="med" type="triangle"/>
          </a:ln>
        </p:spPr>
      </p:cxnSp>
      <p:pic>
        <p:nvPicPr>
          <p:cNvPr id="675" name="Google Shape;675;p48"/>
          <p:cNvPicPr preferRelativeResize="0"/>
          <p:nvPr/>
        </p:nvPicPr>
        <p:blipFill>
          <a:blip r:embed="rId3">
            <a:alphaModFix/>
          </a:blip>
          <a:stretch>
            <a:fillRect/>
          </a:stretch>
        </p:blipFill>
        <p:spPr>
          <a:xfrm>
            <a:off x="756950" y="2995525"/>
            <a:ext cx="4854192" cy="1456250"/>
          </a:xfrm>
          <a:prstGeom prst="rect">
            <a:avLst/>
          </a:prstGeom>
          <a:noFill/>
          <a:ln>
            <a:noFill/>
          </a:ln>
        </p:spPr>
      </p:pic>
      <p:sp>
        <p:nvSpPr>
          <p:cNvPr id="676" name="Google Shape;676;p48"/>
          <p:cNvSpPr/>
          <p:nvPr/>
        </p:nvSpPr>
        <p:spPr>
          <a:xfrm>
            <a:off x="2199950" y="3856075"/>
            <a:ext cx="1284900" cy="275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8"/>
          <p:cNvSpPr txBox="1"/>
          <p:nvPr/>
        </p:nvSpPr>
        <p:spPr>
          <a:xfrm>
            <a:off x="5512350" y="3590050"/>
            <a:ext cx="3731100" cy="1223700"/>
          </a:xfrm>
          <a:prstGeom prst="rect">
            <a:avLst/>
          </a:prstGeom>
          <a:noFill/>
          <a:ln>
            <a:noFill/>
          </a:ln>
        </p:spPr>
        <p:txBody>
          <a:bodyPr anchorCtr="0" anchor="t" bIns="91425" lIns="91425" spcFirstLastPara="1" rIns="91425" wrap="square" tIns="91425">
            <a:spAutoFit/>
          </a:bodyPr>
          <a:lstStyle/>
          <a:p>
            <a:pPr indent="-292100" lvl="0" marL="457200" marR="190500" rtl="0" algn="l">
              <a:lnSpc>
                <a:spcPct val="115000"/>
              </a:lnSpc>
              <a:spcBef>
                <a:spcPts val="1800"/>
              </a:spcBef>
              <a:spcAft>
                <a:spcPts val="0"/>
              </a:spcAft>
              <a:buClr>
                <a:schemeClr val="dk1"/>
              </a:buClr>
              <a:buSzPts val="1000"/>
              <a:buChar char="-"/>
            </a:pPr>
            <a:r>
              <a:rPr lang="en" sz="1000">
                <a:solidFill>
                  <a:schemeClr val="dk1"/>
                </a:solidFill>
                <a:highlight>
                  <a:schemeClr val="lt1"/>
                </a:highlight>
              </a:rPr>
              <a:t>Processing time: Naive Bayes is </a:t>
            </a:r>
            <a:r>
              <a:rPr lang="en" sz="1000">
                <a:solidFill>
                  <a:schemeClr val="dk1"/>
                </a:solidFill>
                <a:highlight>
                  <a:schemeClr val="lt1"/>
                </a:highlight>
              </a:rPr>
              <a:t>significantly</a:t>
            </a:r>
            <a:r>
              <a:rPr lang="en" sz="1000">
                <a:solidFill>
                  <a:schemeClr val="dk1"/>
                </a:solidFill>
                <a:highlight>
                  <a:schemeClr val="lt1"/>
                </a:highlight>
              </a:rPr>
              <a:t> faster than random forest </a:t>
            </a:r>
            <a:endParaRPr sz="1000">
              <a:solidFill>
                <a:schemeClr val="dk1"/>
              </a:solidFill>
              <a:highlight>
                <a:schemeClr val="lt1"/>
              </a:highlight>
            </a:endParaRPr>
          </a:p>
          <a:p>
            <a:pPr indent="-292100" lvl="0" marL="457200" marR="190500" rtl="0" algn="l">
              <a:lnSpc>
                <a:spcPct val="115000"/>
              </a:lnSpc>
              <a:spcBef>
                <a:spcPts val="0"/>
              </a:spcBef>
              <a:spcAft>
                <a:spcPts val="0"/>
              </a:spcAft>
              <a:buClr>
                <a:schemeClr val="dk1"/>
              </a:buClr>
              <a:buSzPts val="1000"/>
              <a:buChar char="-"/>
            </a:pPr>
            <a:r>
              <a:rPr lang="en" sz="1000">
                <a:solidFill>
                  <a:schemeClr val="dk1"/>
                </a:solidFill>
                <a:highlight>
                  <a:srgbClr val="FFFFFF"/>
                </a:highlight>
              </a:rPr>
              <a:t>Naïve Bayes can outperform other algorithms if the feature variables are independent.</a:t>
            </a:r>
            <a:endParaRPr sz="1000">
              <a:solidFill>
                <a:schemeClr val="dk1"/>
              </a:solidFill>
              <a:highlight>
                <a:srgbClr val="FFFFFF"/>
              </a:highlight>
            </a:endParaRPr>
          </a:p>
          <a:p>
            <a:pPr indent="-292100" lvl="0" marL="457200" marR="190500" rtl="0" algn="l">
              <a:lnSpc>
                <a:spcPct val="115000"/>
              </a:lnSpc>
              <a:spcBef>
                <a:spcPts val="0"/>
              </a:spcBef>
              <a:spcAft>
                <a:spcPts val="0"/>
              </a:spcAft>
              <a:buClr>
                <a:schemeClr val="dk1"/>
              </a:buClr>
              <a:buSzPts val="1000"/>
              <a:buChar char="-"/>
            </a:pPr>
            <a:r>
              <a:rPr lang="en" sz="1000">
                <a:solidFill>
                  <a:schemeClr val="dk1"/>
                </a:solidFill>
                <a:highlight>
                  <a:srgbClr val="FFFFFF"/>
                </a:highlight>
              </a:rPr>
              <a:t>Both model are not interpretable, but we can try using </a:t>
            </a:r>
            <a:r>
              <a:rPr b="1" lang="en" sz="1000">
                <a:solidFill>
                  <a:schemeClr val="dk1"/>
                </a:solidFill>
                <a:highlight>
                  <a:srgbClr val="FFFFFF"/>
                </a:highlight>
              </a:rPr>
              <a:t>Lime Interpreter! </a:t>
            </a:r>
            <a:endParaRPr b="1" sz="1000">
              <a:solidFill>
                <a:schemeClr val="dk1"/>
              </a:solidFill>
              <a:highlight>
                <a:srgbClr val="FFFFFF"/>
              </a:highlight>
            </a:endParaRPr>
          </a:p>
        </p:txBody>
      </p:sp>
      <p:sp>
        <p:nvSpPr>
          <p:cNvPr id="678" name="Google Shape;678;p48"/>
          <p:cNvSpPr txBox="1"/>
          <p:nvPr/>
        </p:nvSpPr>
        <p:spPr>
          <a:xfrm>
            <a:off x="365525" y="283013"/>
            <a:ext cx="7083900" cy="543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accent2"/>
              </a:buClr>
              <a:buSzPts val="4100"/>
              <a:buFont typeface="Arial"/>
              <a:buNone/>
            </a:pPr>
            <a:r>
              <a:rPr lang="en" sz="2900">
                <a:solidFill>
                  <a:srgbClr val="1155CC"/>
                </a:solidFill>
              </a:rPr>
              <a:t>Model Selection</a:t>
            </a:r>
            <a:endParaRPr sz="100">
              <a:solidFill>
                <a:srgbClr val="1155CC"/>
              </a:solidFill>
            </a:endParaRPr>
          </a:p>
        </p:txBody>
      </p:sp>
      <p:sp>
        <p:nvSpPr>
          <p:cNvPr id="679" name="Google Shape;679;p48"/>
          <p:cNvSpPr/>
          <p:nvPr/>
        </p:nvSpPr>
        <p:spPr>
          <a:xfrm>
            <a:off x="319275" y="254625"/>
            <a:ext cx="5539502" cy="600075"/>
          </a:xfrm>
          <a:custGeom>
            <a:rect b="b" l="l" r="r" t="t"/>
            <a:pathLst>
              <a:path extrusionOk="0" h="800100" w="4095750">
                <a:moveTo>
                  <a:pt x="4095750" y="0"/>
                </a:moveTo>
                <a:lnTo>
                  <a:pt x="0" y="0"/>
                </a:lnTo>
                <a:lnTo>
                  <a:pt x="0" y="800100"/>
                </a:lnTo>
                <a:lnTo>
                  <a:pt x="4086225" y="800100"/>
                </a:lnTo>
              </a:path>
            </a:pathLst>
          </a:custGeom>
          <a:noFill/>
          <a:ln cap="flat" cmpd="sng" w="381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680" name="Google Shape;680;p48"/>
          <p:cNvSpPr/>
          <p:nvPr/>
        </p:nvSpPr>
        <p:spPr>
          <a:xfrm rot="10800000">
            <a:off x="5539625" y="3916575"/>
            <a:ext cx="223200" cy="3696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49"/>
          <p:cNvPicPr preferRelativeResize="0"/>
          <p:nvPr/>
        </p:nvPicPr>
        <p:blipFill>
          <a:blip r:embed="rId3">
            <a:alphaModFix/>
          </a:blip>
          <a:stretch>
            <a:fillRect/>
          </a:stretch>
        </p:blipFill>
        <p:spPr>
          <a:xfrm>
            <a:off x="1199800" y="879050"/>
            <a:ext cx="3952050" cy="3781275"/>
          </a:xfrm>
          <a:prstGeom prst="rect">
            <a:avLst/>
          </a:prstGeom>
          <a:noFill/>
          <a:ln>
            <a:noFill/>
          </a:ln>
        </p:spPr>
      </p:pic>
      <p:pic>
        <p:nvPicPr>
          <p:cNvPr id="686" name="Google Shape;686;p49"/>
          <p:cNvPicPr preferRelativeResize="0"/>
          <p:nvPr/>
        </p:nvPicPr>
        <p:blipFill>
          <a:blip r:embed="rId4">
            <a:alphaModFix/>
          </a:blip>
          <a:stretch>
            <a:fillRect/>
          </a:stretch>
        </p:blipFill>
        <p:spPr>
          <a:xfrm>
            <a:off x="6340150" y="1971151"/>
            <a:ext cx="1818600" cy="1934475"/>
          </a:xfrm>
          <a:prstGeom prst="rect">
            <a:avLst/>
          </a:prstGeom>
          <a:noFill/>
          <a:ln>
            <a:noFill/>
          </a:ln>
        </p:spPr>
      </p:pic>
      <p:pic>
        <p:nvPicPr>
          <p:cNvPr id="687" name="Google Shape;687;p49"/>
          <p:cNvPicPr preferRelativeResize="0"/>
          <p:nvPr/>
        </p:nvPicPr>
        <p:blipFill>
          <a:blip r:embed="rId5">
            <a:alphaModFix/>
          </a:blip>
          <a:stretch>
            <a:fillRect/>
          </a:stretch>
        </p:blipFill>
        <p:spPr>
          <a:xfrm>
            <a:off x="7388025" y="3961126"/>
            <a:ext cx="1234375" cy="486800"/>
          </a:xfrm>
          <a:prstGeom prst="rect">
            <a:avLst/>
          </a:prstGeom>
          <a:noFill/>
          <a:ln>
            <a:noFill/>
          </a:ln>
        </p:spPr>
      </p:pic>
      <p:pic>
        <p:nvPicPr>
          <p:cNvPr id="688" name="Google Shape;688;p49"/>
          <p:cNvPicPr preferRelativeResize="0"/>
          <p:nvPr/>
        </p:nvPicPr>
        <p:blipFill>
          <a:blip r:embed="rId6">
            <a:alphaModFix/>
          </a:blip>
          <a:stretch>
            <a:fillRect/>
          </a:stretch>
        </p:blipFill>
        <p:spPr>
          <a:xfrm>
            <a:off x="5794725" y="3905625"/>
            <a:ext cx="1387675" cy="1190275"/>
          </a:xfrm>
          <a:prstGeom prst="rect">
            <a:avLst/>
          </a:prstGeom>
          <a:noFill/>
          <a:ln>
            <a:noFill/>
          </a:ln>
        </p:spPr>
      </p:pic>
      <p:sp>
        <p:nvSpPr>
          <p:cNvPr id="689" name="Google Shape;689;p49"/>
          <p:cNvSpPr txBox="1"/>
          <p:nvPr/>
        </p:nvSpPr>
        <p:spPr>
          <a:xfrm>
            <a:off x="5794725" y="927200"/>
            <a:ext cx="2854500" cy="207900"/>
          </a:xfrm>
          <a:prstGeom prst="rect">
            <a:avLst/>
          </a:prstGeom>
          <a:solidFill>
            <a:schemeClr val="lt2"/>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rgbClr val="3F3F3F"/>
                </a:solidFill>
              </a:rPr>
              <a:t>Optimal Threshold Selection = 0.4088</a:t>
            </a:r>
            <a:endParaRPr b="1" sz="900">
              <a:solidFill>
                <a:srgbClr val="C00000"/>
              </a:solidFill>
              <a:latin typeface="Arial"/>
              <a:ea typeface="Arial"/>
              <a:cs typeface="Arial"/>
              <a:sym typeface="Arial"/>
            </a:endParaRPr>
          </a:p>
        </p:txBody>
      </p:sp>
      <p:sp>
        <p:nvSpPr>
          <p:cNvPr id="690" name="Google Shape;690;p49"/>
          <p:cNvSpPr txBox="1"/>
          <p:nvPr/>
        </p:nvSpPr>
        <p:spPr>
          <a:xfrm>
            <a:off x="365525" y="283013"/>
            <a:ext cx="7083900" cy="543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accent2"/>
              </a:buClr>
              <a:buSzPts val="4100"/>
              <a:buFont typeface="Arial"/>
              <a:buNone/>
            </a:pPr>
            <a:r>
              <a:rPr lang="en" sz="2900">
                <a:solidFill>
                  <a:srgbClr val="1155CC"/>
                </a:solidFill>
              </a:rPr>
              <a:t>Final Model</a:t>
            </a:r>
            <a:endParaRPr sz="100">
              <a:solidFill>
                <a:srgbClr val="1155CC"/>
              </a:solidFill>
            </a:endParaRPr>
          </a:p>
        </p:txBody>
      </p:sp>
      <p:sp>
        <p:nvSpPr>
          <p:cNvPr id="691" name="Google Shape;691;p49"/>
          <p:cNvSpPr/>
          <p:nvPr/>
        </p:nvSpPr>
        <p:spPr>
          <a:xfrm>
            <a:off x="319275" y="254625"/>
            <a:ext cx="5539502" cy="600075"/>
          </a:xfrm>
          <a:custGeom>
            <a:rect b="b" l="l" r="r" t="t"/>
            <a:pathLst>
              <a:path extrusionOk="0" h="800100" w="4095750">
                <a:moveTo>
                  <a:pt x="4095750" y="0"/>
                </a:moveTo>
                <a:lnTo>
                  <a:pt x="0" y="0"/>
                </a:lnTo>
                <a:lnTo>
                  <a:pt x="0" y="800100"/>
                </a:lnTo>
                <a:lnTo>
                  <a:pt x="4086225" y="800100"/>
                </a:lnTo>
              </a:path>
            </a:pathLst>
          </a:custGeom>
          <a:noFill/>
          <a:ln cap="flat" cmpd="sng" w="381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692" name="Google Shape;692;p49"/>
          <p:cNvSpPr txBox="1"/>
          <p:nvPr/>
        </p:nvSpPr>
        <p:spPr>
          <a:xfrm>
            <a:off x="5749450" y="1142350"/>
            <a:ext cx="3000000" cy="9234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lang="en" sz="800">
                <a:solidFill>
                  <a:schemeClr val="dk1"/>
                </a:solidFill>
                <a:highlight>
                  <a:srgbClr val="FFFFFF"/>
                </a:highlight>
              </a:rPr>
              <a:t>There is </a:t>
            </a:r>
            <a:r>
              <a:rPr b="1" lang="en" sz="800">
                <a:solidFill>
                  <a:srgbClr val="000080"/>
                </a:solidFill>
                <a:highlight>
                  <a:srgbClr val="FFFFFF"/>
                </a:highlight>
              </a:rPr>
              <a:t>precision-recall tradeoff</a:t>
            </a:r>
            <a:r>
              <a:rPr lang="en" sz="800">
                <a:solidFill>
                  <a:schemeClr val="dk1"/>
                </a:solidFill>
                <a:highlight>
                  <a:srgbClr val="FFFFFF"/>
                </a:highlight>
              </a:rPr>
              <a:t> observed as the False Negative decreases while the number of False Positive increases. </a:t>
            </a:r>
            <a:endParaRPr sz="800">
              <a:solidFill>
                <a:schemeClr val="dk1"/>
              </a:solidFill>
              <a:highlight>
                <a:srgbClr val="FFFFFF"/>
              </a:highlight>
            </a:endParaRPr>
          </a:p>
          <a:p>
            <a:pPr indent="0" lvl="0" marL="0" rtl="0" algn="just">
              <a:lnSpc>
                <a:spcPct val="100000"/>
              </a:lnSpc>
              <a:spcBef>
                <a:spcPts val="0"/>
              </a:spcBef>
              <a:spcAft>
                <a:spcPts val="0"/>
              </a:spcAft>
              <a:buNone/>
            </a:pPr>
            <a:r>
              <a:rPr lang="en" sz="800">
                <a:solidFill>
                  <a:schemeClr val="dk1"/>
                </a:solidFill>
                <a:highlight>
                  <a:srgbClr val="FFFFFF"/>
                </a:highlight>
              </a:rPr>
              <a:t>Comparing with the before and after threshold adjustment, </a:t>
            </a:r>
            <a:r>
              <a:rPr b="1" lang="en" sz="800">
                <a:solidFill>
                  <a:schemeClr val="dk1"/>
                </a:solidFill>
                <a:highlight>
                  <a:srgbClr val="FFFFFF"/>
                </a:highlight>
              </a:rPr>
              <a:t>precision 93.42% to 92.5% and recall from 88.1% to 89.2%.</a:t>
            </a:r>
            <a:endParaRPr b="1"/>
          </a:p>
        </p:txBody>
      </p:sp>
      <p:sp>
        <p:nvSpPr>
          <p:cNvPr id="693" name="Google Shape;693;p49"/>
          <p:cNvSpPr txBox="1"/>
          <p:nvPr/>
        </p:nvSpPr>
        <p:spPr>
          <a:xfrm>
            <a:off x="1250300" y="1044825"/>
            <a:ext cx="4231500" cy="307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800">
                <a:solidFill>
                  <a:schemeClr val="dk1"/>
                </a:solidFill>
                <a:highlight>
                  <a:srgbClr val="FFFFFF"/>
                </a:highlight>
              </a:rPr>
              <a:t>Classifier </a:t>
            </a:r>
            <a:r>
              <a:rPr lang="en" sz="800">
                <a:solidFill>
                  <a:schemeClr val="dk1"/>
                </a:solidFill>
                <a:highlight>
                  <a:srgbClr val="FFFFFF"/>
                </a:highlight>
              </a:rPr>
              <a:t>threshold at 0.5: which means &lt;0.5 belongs to stock and above is crypto</a:t>
            </a:r>
            <a:endParaRPr/>
          </a:p>
        </p:txBody>
      </p:sp>
      <p:sp>
        <p:nvSpPr>
          <p:cNvPr id="694" name="Google Shape;694;p49"/>
          <p:cNvSpPr txBox="1"/>
          <p:nvPr/>
        </p:nvSpPr>
        <p:spPr>
          <a:xfrm>
            <a:off x="7124475" y="210725"/>
            <a:ext cx="1818600" cy="615600"/>
          </a:xfrm>
          <a:prstGeom prst="rect">
            <a:avLst/>
          </a:prstGeom>
          <a:solidFill>
            <a:srgbClr val="1155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0: r/stocks</a:t>
            </a:r>
            <a:endParaRPr>
              <a:solidFill>
                <a:schemeClr val="lt1"/>
              </a:solidFill>
            </a:endParaRPr>
          </a:p>
          <a:p>
            <a:pPr indent="0" lvl="0" marL="0" rtl="0" algn="l">
              <a:spcBef>
                <a:spcPts val="0"/>
              </a:spcBef>
              <a:spcAft>
                <a:spcPts val="0"/>
              </a:spcAft>
              <a:buNone/>
            </a:pPr>
            <a:r>
              <a:rPr lang="en">
                <a:solidFill>
                  <a:schemeClr val="lt1"/>
                </a:solidFill>
              </a:rPr>
              <a:t>1: r/CryptoCurrency</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0"/>
          <p:cNvSpPr/>
          <p:nvPr/>
        </p:nvSpPr>
        <p:spPr>
          <a:xfrm>
            <a:off x="-5825" y="2636038"/>
            <a:ext cx="9144000" cy="1011900"/>
          </a:xfrm>
          <a:prstGeom prst="rect">
            <a:avLst/>
          </a:prstGeom>
          <a:solidFill>
            <a:srgbClr val="FFFFFF">
              <a:alpha val="526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0"/>
          <p:cNvSpPr/>
          <p:nvPr/>
        </p:nvSpPr>
        <p:spPr>
          <a:xfrm>
            <a:off x="7210500" y="3110947"/>
            <a:ext cx="2025000" cy="36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000">
                <a:solidFill>
                  <a:schemeClr val="lt1"/>
                </a:solidFill>
              </a:rPr>
              <a:t>r/stocks and r/CryptoCurrency</a:t>
            </a:r>
            <a:endParaRPr sz="1000">
              <a:solidFill>
                <a:schemeClr val="lt1"/>
              </a:solidFill>
            </a:endParaRPr>
          </a:p>
          <a:p>
            <a:pPr indent="0" lvl="0" marL="0" marR="0" rtl="0" algn="ctr">
              <a:spcBef>
                <a:spcPts val="0"/>
              </a:spcBef>
              <a:spcAft>
                <a:spcPts val="0"/>
              </a:spcAft>
              <a:buNone/>
            </a:pPr>
            <a:r>
              <a:rPr lang="en" sz="1000">
                <a:solidFill>
                  <a:schemeClr val="lt1"/>
                </a:solidFill>
                <a:latin typeface="Arial"/>
                <a:ea typeface="Arial"/>
                <a:cs typeface="Arial"/>
                <a:sym typeface="Arial"/>
              </a:rPr>
              <a:t> </a:t>
            </a:r>
            <a:endParaRPr sz="1200"/>
          </a:p>
        </p:txBody>
      </p:sp>
      <p:pic>
        <p:nvPicPr>
          <p:cNvPr id="701" name="Google Shape;701;p50"/>
          <p:cNvPicPr preferRelativeResize="0"/>
          <p:nvPr/>
        </p:nvPicPr>
        <p:blipFill>
          <a:blip r:embed="rId3">
            <a:alphaModFix/>
          </a:blip>
          <a:stretch>
            <a:fillRect/>
          </a:stretch>
        </p:blipFill>
        <p:spPr>
          <a:xfrm>
            <a:off x="70375" y="2668371"/>
            <a:ext cx="931218" cy="931200"/>
          </a:xfrm>
          <a:prstGeom prst="rect">
            <a:avLst/>
          </a:prstGeom>
          <a:noFill/>
          <a:ln>
            <a:noFill/>
          </a:ln>
        </p:spPr>
      </p:pic>
      <p:pic>
        <p:nvPicPr>
          <p:cNvPr id="702" name="Google Shape;702;p50"/>
          <p:cNvPicPr preferRelativeResize="0"/>
          <p:nvPr/>
        </p:nvPicPr>
        <p:blipFill>
          <a:blip r:embed="rId4">
            <a:alphaModFix/>
          </a:blip>
          <a:stretch>
            <a:fillRect/>
          </a:stretch>
        </p:blipFill>
        <p:spPr>
          <a:xfrm>
            <a:off x="1075325" y="2583588"/>
            <a:ext cx="1027825" cy="1027825"/>
          </a:xfrm>
          <a:prstGeom prst="rect">
            <a:avLst/>
          </a:prstGeom>
          <a:noFill/>
          <a:ln>
            <a:noFill/>
          </a:ln>
        </p:spPr>
      </p:pic>
      <p:sp>
        <p:nvSpPr>
          <p:cNvPr id="703" name="Google Shape;703;p50"/>
          <p:cNvSpPr/>
          <p:nvPr/>
        </p:nvSpPr>
        <p:spPr>
          <a:xfrm>
            <a:off x="5483575" y="2668375"/>
            <a:ext cx="4980600" cy="477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600">
                <a:solidFill>
                  <a:schemeClr val="dk1"/>
                </a:solidFill>
              </a:rPr>
              <a:t>Error Analysis</a:t>
            </a:r>
            <a:endParaRPr sz="13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1"/>
          <p:cNvSpPr txBox="1"/>
          <p:nvPr/>
        </p:nvSpPr>
        <p:spPr>
          <a:xfrm>
            <a:off x="365525" y="283013"/>
            <a:ext cx="7083900" cy="543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accent2"/>
              </a:buClr>
              <a:buSzPts val="4100"/>
              <a:buFont typeface="Arial"/>
              <a:buNone/>
            </a:pPr>
            <a:r>
              <a:rPr lang="en" sz="2900">
                <a:solidFill>
                  <a:srgbClr val="1155CC"/>
                </a:solidFill>
              </a:rPr>
              <a:t>Misclassification: False Negative</a:t>
            </a:r>
            <a:endParaRPr sz="100">
              <a:solidFill>
                <a:srgbClr val="1155CC"/>
              </a:solidFill>
            </a:endParaRPr>
          </a:p>
        </p:txBody>
      </p:sp>
      <p:sp>
        <p:nvSpPr>
          <p:cNvPr id="709" name="Google Shape;709;p51"/>
          <p:cNvSpPr/>
          <p:nvPr/>
        </p:nvSpPr>
        <p:spPr>
          <a:xfrm>
            <a:off x="319275" y="254625"/>
            <a:ext cx="5539502" cy="600075"/>
          </a:xfrm>
          <a:custGeom>
            <a:rect b="b" l="l" r="r" t="t"/>
            <a:pathLst>
              <a:path extrusionOk="0" h="800100" w="4095750">
                <a:moveTo>
                  <a:pt x="4095750" y="0"/>
                </a:moveTo>
                <a:lnTo>
                  <a:pt x="0" y="0"/>
                </a:lnTo>
                <a:lnTo>
                  <a:pt x="0" y="800100"/>
                </a:lnTo>
                <a:lnTo>
                  <a:pt x="4086225" y="800100"/>
                </a:lnTo>
              </a:path>
            </a:pathLst>
          </a:custGeom>
          <a:noFill/>
          <a:ln cap="flat" cmpd="sng" w="381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710" name="Google Shape;710;p51"/>
          <p:cNvSpPr txBox="1"/>
          <p:nvPr/>
        </p:nvSpPr>
        <p:spPr>
          <a:xfrm>
            <a:off x="187316" y="4795728"/>
            <a:ext cx="44178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200">
              <a:solidFill>
                <a:srgbClr val="C00000"/>
              </a:solidFill>
              <a:latin typeface="Arial"/>
              <a:ea typeface="Arial"/>
              <a:cs typeface="Arial"/>
              <a:sym typeface="Arial"/>
            </a:endParaRPr>
          </a:p>
        </p:txBody>
      </p:sp>
      <p:sp>
        <p:nvSpPr>
          <p:cNvPr id="711" name="Google Shape;711;p51"/>
          <p:cNvSpPr txBox="1"/>
          <p:nvPr/>
        </p:nvSpPr>
        <p:spPr>
          <a:xfrm>
            <a:off x="7124475" y="210725"/>
            <a:ext cx="1818600" cy="615600"/>
          </a:xfrm>
          <a:prstGeom prst="rect">
            <a:avLst/>
          </a:prstGeom>
          <a:solidFill>
            <a:srgbClr val="1155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0: r/stocks</a:t>
            </a:r>
            <a:endParaRPr>
              <a:solidFill>
                <a:schemeClr val="lt1"/>
              </a:solidFill>
            </a:endParaRPr>
          </a:p>
          <a:p>
            <a:pPr indent="0" lvl="0" marL="0" rtl="0" algn="l">
              <a:spcBef>
                <a:spcPts val="0"/>
              </a:spcBef>
              <a:spcAft>
                <a:spcPts val="0"/>
              </a:spcAft>
              <a:buNone/>
            </a:pPr>
            <a:r>
              <a:rPr lang="en">
                <a:solidFill>
                  <a:schemeClr val="lt1"/>
                </a:solidFill>
              </a:rPr>
              <a:t>1: r/CryptoCurrency</a:t>
            </a:r>
            <a:endParaRPr>
              <a:solidFill>
                <a:schemeClr val="lt1"/>
              </a:solidFill>
            </a:endParaRPr>
          </a:p>
        </p:txBody>
      </p:sp>
      <p:pic>
        <p:nvPicPr>
          <p:cNvPr id="712" name="Google Shape;712;p51"/>
          <p:cNvPicPr preferRelativeResize="0"/>
          <p:nvPr/>
        </p:nvPicPr>
        <p:blipFill>
          <a:blip r:embed="rId3">
            <a:alphaModFix/>
          </a:blip>
          <a:stretch>
            <a:fillRect/>
          </a:stretch>
        </p:blipFill>
        <p:spPr>
          <a:xfrm>
            <a:off x="0" y="1295550"/>
            <a:ext cx="8271850" cy="2675100"/>
          </a:xfrm>
          <a:prstGeom prst="rect">
            <a:avLst/>
          </a:prstGeom>
          <a:noFill/>
          <a:ln>
            <a:noFill/>
          </a:ln>
        </p:spPr>
      </p:pic>
      <p:sp>
        <p:nvSpPr>
          <p:cNvPr id="713" name="Google Shape;713;p51"/>
          <p:cNvSpPr txBox="1"/>
          <p:nvPr/>
        </p:nvSpPr>
        <p:spPr>
          <a:xfrm>
            <a:off x="319275" y="965550"/>
            <a:ext cx="56571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rPr>
              <a:t>Predicting </a:t>
            </a:r>
            <a:r>
              <a:rPr b="1" lang="en" sz="1200">
                <a:solidFill>
                  <a:srgbClr val="3F3F3F"/>
                </a:solidFill>
              </a:rPr>
              <a:t>‘stocks’</a:t>
            </a:r>
            <a:r>
              <a:rPr b="1" lang="en" sz="1200">
                <a:solidFill>
                  <a:srgbClr val="3F3F3F"/>
                </a:solidFill>
              </a:rPr>
              <a:t> subreddit while the true class is ‘CryptoCurrency’</a:t>
            </a:r>
            <a:endParaRPr b="1" sz="1200">
              <a:solidFill>
                <a:srgbClr val="C00000"/>
              </a:solidFill>
              <a:latin typeface="Arial"/>
              <a:ea typeface="Arial"/>
              <a:cs typeface="Arial"/>
              <a:sym typeface="Arial"/>
            </a:endParaRPr>
          </a:p>
        </p:txBody>
      </p:sp>
      <p:sp>
        <p:nvSpPr>
          <p:cNvPr id="714" name="Google Shape;714;p51"/>
          <p:cNvSpPr/>
          <p:nvPr/>
        </p:nvSpPr>
        <p:spPr>
          <a:xfrm rot="-5400000">
            <a:off x="1029375" y="3697525"/>
            <a:ext cx="114300" cy="3696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1"/>
          <p:cNvSpPr txBox="1"/>
          <p:nvPr/>
        </p:nvSpPr>
        <p:spPr>
          <a:xfrm>
            <a:off x="430800" y="1607175"/>
            <a:ext cx="894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F3F3F"/>
                </a:solidFill>
              </a:rPr>
              <a:t>‘stocks’</a:t>
            </a:r>
            <a:endParaRPr sz="700"/>
          </a:p>
        </p:txBody>
      </p:sp>
      <p:sp>
        <p:nvSpPr>
          <p:cNvPr id="716" name="Google Shape;716;p51"/>
          <p:cNvSpPr txBox="1"/>
          <p:nvPr/>
        </p:nvSpPr>
        <p:spPr>
          <a:xfrm>
            <a:off x="1539375" y="1607175"/>
            <a:ext cx="894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F3F3F"/>
                </a:solidFill>
              </a:rPr>
              <a:t>‘CryptoCurrency’</a:t>
            </a:r>
            <a:endParaRPr sz="700"/>
          </a:p>
        </p:txBody>
      </p:sp>
      <p:sp>
        <p:nvSpPr>
          <p:cNvPr id="717" name="Google Shape;717;p51"/>
          <p:cNvSpPr txBox="1"/>
          <p:nvPr/>
        </p:nvSpPr>
        <p:spPr>
          <a:xfrm>
            <a:off x="131775" y="3909225"/>
            <a:ext cx="6360300" cy="677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800">
                <a:solidFill>
                  <a:schemeClr val="dk1"/>
                </a:solidFill>
                <a:highlight>
                  <a:srgbClr val="FFFFFF"/>
                </a:highlight>
              </a:rPr>
              <a:t>shiba is actually a good indicator for CryptoCurrency as it is one of the well-known crypto but as we can see t</a:t>
            </a:r>
            <a:r>
              <a:rPr b="1" lang="en" sz="800">
                <a:solidFill>
                  <a:schemeClr val="dk1"/>
                </a:solidFill>
                <a:highlight>
                  <a:srgbClr val="FFFFFF"/>
                </a:highlight>
              </a:rPr>
              <a:t>here are more features/token corresponding to stocks subreddit instead of </a:t>
            </a:r>
            <a:r>
              <a:rPr b="1" lang="en" sz="800">
                <a:solidFill>
                  <a:schemeClr val="dk1"/>
                </a:solidFill>
                <a:highlight>
                  <a:srgbClr val="FFFFFF"/>
                </a:highlight>
              </a:rPr>
              <a:t>cryptocurrency</a:t>
            </a:r>
            <a:r>
              <a:rPr lang="en" sz="800">
                <a:solidFill>
                  <a:schemeClr val="dk1"/>
                </a:solidFill>
                <a:highlight>
                  <a:srgbClr val="FFFFFF"/>
                </a:highlight>
              </a:rPr>
              <a:t>, therefore, model wrongly classified it as stocks instead of CryptoCurrency</a:t>
            </a:r>
            <a:endParaRPr sz="800">
              <a:solidFill>
                <a:schemeClr val="dk1"/>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4"/>
          <p:cNvSpPr/>
          <p:nvPr/>
        </p:nvSpPr>
        <p:spPr>
          <a:xfrm>
            <a:off x="495063" y="383829"/>
            <a:ext cx="429900" cy="429900"/>
          </a:xfrm>
          <a:prstGeom prst="ellipse">
            <a:avLst/>
          </a:prstGeom>
          <a:solidFill>
            <a:schemeClr val="accent4"/>
          </a:solidFill>
          <a:ln cap="flat" cmpd="sng" w="1587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2000">
                <a:solidFill>
                  <a:schemeClr val="lt1"/>
                </a:solidFill>
                <a:latin typeface="Arial"/>
                <a:ea typeface="Arial"/>
                <a:cs typeface="Arial"/>
                <a:sym typeface="Arial"/>
              </a:rPr>
              <a:t>1</a:t>
            </a:r>
            <a:endParaRPr sz="1100"/>
          </a:p>
        </p:txBody>
      </p:sp>
      <p:sp>
        <p:nvSpPr>
          <p:cNvPr id="389" name="Google Shape;389;p34"/>
          <p:cNvSpPr txBox="1"/>
          <p:nvPr/>
        </p:nvSpPr>
        <p:spPr>
          <a:xfrm>
            <a:off x="938100" y="1418100"/>
            <a:ext cx="7267800" cy="6789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1200"/>
              </a:spcAft>
              <a:buClr>
                <a:schemeClr val="dk1"/>
              </a:buClr>
              <a:buSzPts val="1100"/>
              <a:buFont typeface="Arial"/>
              <a:buNone/>
            </a:pPr>
            <a:r>
              <a:rPr lang="en" sz="1200">
                <a:solidFill>
                  <a:schemeClr val="dk1"/>
                </a:solidFill>
                <a:highlight>
                  <a:schemeClr val="lt1"/>
                </a:highlight>
              </a:rPr>
              <a:t>As a part of marketing division of an investment club, we would like to create a list of </a:t>
            </a:r>
            <a:r>
              <a:rPr lang="en" sz="1200" u="sng">
                <a:solidFill>
                  <a:schemeClr val="dk1"/>
                </a:solidFill>
                <a:highlight>
                  <a:schemeClr val="lt1"/>
                </a:highlight>
              </a:rPr>
              <a:t>suggested post/news</a:t>
            </a:r>
            <a:r>
              <a:rPr lang="en" sz="1200">
                <a:solidFill>
                  <a:schemeClr val="dk1"/>
                </a:solidFill>
                <a:highlight>
                  <a:schemeClr val="lt1"/>
                </a:highlight>
              </a:rPr>
              <a:t> based on comments left by user in the discussion thread. This enables us to create a curated content that suits our member's interest</a:t>
            </a:r>
            <a:endParaRPr sz="1200">
              <a:solidFill>
                <a:srgbClr val="3F3F3F"/>
              </a:solidFill>
              <a:latin typeface="Arial"/>
              <a:ea typeface="Arial"/>
              <a:cs typeface="Arial"/>
              <a:sym typeface="Arial"/>
            </a:endParaRPr>
          </a:p>
        </p:txBody>
      </p:sp>
      <p:sp>
        <p:nvSpPr>
          <p:cNvPr id="390" name="Google Shape;390;p34"/>
          <p:cNvSpPr txBox="1"/>
          <p:nvPr/>
        </p:nvSpPr>
        <p:spPr>
          <a:xfrm>
            <a:off x="924972" y="2182100"/>
            <a:ext cx="72177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rgbClr val="3F3F3F"/>
                </a:solidFill>
              </a:rPr>
              <a:t>Data of Interest: </a:t>
            </a:r>
            <a:r>
              <a:rPr lang="en" sz="1200">
                <a:solidFill>
                  <a:schemeClr val="dk1"/>
                </a:solidFill>
                <a:highlight>
                  <a:schemeClr val="lt1"/>
                </a:highlight>
              </a:rPr>
              <a:t>P</a:t>
            </a:r>
            <a:r>
              <a:rPr lang="en" sz="1200">
                <a:solidFill>
                  <a:schemeClr val="dk1"/>
                </a:solidFill>
                <a:highlight>
                  <a:schemeClr val="lt1"/>
                </a:highlight>
              </a:rPr>
              <a:t>eople tend to discuss and share their analysis before making any trade. </a:t>
            </a:r>
            <a:endParaRPr sz="1200">
              <a:solidFill>
                <a:schemeClr val="dk1"/>
              </a:solidFill>
              <a:highlight>
                <a:schemeClr val="lt1"/>
              </a:highlight>
            </a:endParaRPr>
          </a:p>
          <a:p>
            <a:pPr indent="0" lvl="0" marL="0" marR="0" rtl="0" algn="l">
              <a:spcBef>
                <a:spcPts val="0"/>
              </a:spcBef>
              <a:spcAft>
                <a:spcPts val="0"/>
              </a:spcAft>
              <a:buNone/>
            </a:pPr>
            <a:r>
              <a:rPr b="1" lang="en" sz="1200">
                <a:solidFill>
                  <a:schemeClr val="dk1"/>
                </a:solidFill>
              </a:rPr>
              <a:t>Reddit is a platform to have an open discussion on many topics</a:t>
            </a:r>
            <a:r>
              <a:rPr b="1" lang="en" sz="1200">
                <a:solidFill>
                  <a:srgbClr val="3F3F3F"/>
                </a:solidFill>
              </a:rPr>
              <a:t> </a:t>
            </a:r>
            <a:endParaRPr b="1" sz="1200">
              <a:solidFill>
                <a:srgbClr val="3F3F3F"/>
              </a:solidFill>
            </a:endParaRPr>
          </a:p>
        </p:txBody>
      </p:sp>
      <p:sp>
        <p:nvSpPr>
          <p:cNvPr id="391" name="Google Shape;391;p34"/>
          <p:cNvSpPr txBox="1"/>
          <p:nvPr/>
        </p:nvSpPr>
        <p:spPr>
          <a:xfrm>
            <a:off x="1019442" y="333275"/>
            <a:ext cx="22296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3000">
                <a:solidFill>
                  <a:schemeClr val="accent4"/>
                </a:solidFill>
              </a:rPr>
              <a:t>Background</a:t>
            </a:r>
            <a:endParaRPr sz="1100"/>
          </a:p>
        </p:txBody>
      </p:sp>
      <p:sp>
        <p:nvSpPr>
          <p:cNvPr id="392" name="Google Shape;392;p34"/>
          <p:cNvSpPr txBox="1"/>
          <p:nvPr/>
        </p:nvSpPr>
        <p:spPr>
          <a:xfrm>
            <a:off x="735147" y="2839863"/>
            <a:ext cx="6941700" cy="438600"/>
          </a:xfrm>
          <a:prstGeom prst="rect">
            <a:avLst/>
          </a:prstGeom>
          <a:noFill/>
          <a:ln>
            <a:noFill/>
          </a:ln>
        </p:spPr>
        <p:txBody>
          <a:bodyPr anchorCtr="0" anchor="t" bIns="34275" lIns="68575" spcFirstLastPara="1" rIns="68575" wrap="square" tIns="34275">
            <a:spAutoFit/>
          </a:bodyPr>
          <a:lstStyle/>
          <a:p>
            <a:pPr indent="-304800" lvl="0" marL="457200" marR="0" rtl="0" algn="l">
              <a:spcBef>
                <a:spcPts val="0"/>
              </a:spcBef>
              <a:spcAft>
                <a:spcPts val="0"/>
              </a:spcAft>
              <a:buClr>
                <a:srgbClr val="3F3F3F"/>
              </a:buClr>
              <a:buSzPts val="1200"/>
              <a:buChar char="-"/>
            </a:pPr>
            <a:r>
              <a:rPr lang="en" sz="1200">
                <a:solidFill>
                  <a:schemeClr val="dk1"/>
                </a:solidFill>
                <a:highlight>
                  <a:srgbClr val="FFFFFF"/>
                </a:highlight>
              </a:rPr>
              <a:t>A broad topic can be categorized to a subreddit where people can share their thoughts, ask questions or opinions from others and u</a:t>
            </a:r>
            <a:r>
              <a:rPr lang="en" sz="1200">
                <a:solidFill>
                  <a:srgbClr val="3F3F3F"/>
                </a:solidFill>
              </a:rPr>
              <a:t>ser anonymity is guaranteed in this platform</a:t>
            </a:r>
            <a:endParaRPr sz="1200">
              <a:solidFill>
                <a:srgbClr val="3F3F3F"/>
              </a:solidFill>
            </a:endParaRPr>
          </a:p>
        </p:txBody>
      </p:sp>
      <p:sp>
        <p:nvSpPr>
          <p:cNvPr id="393" name="Google Shape;393;p34"/>
          <p:cNvSpPr/>
          <p:nvPr/>
        </p:nvSpPr>
        <p:spPr>
          <a:xfrm flipH="1" rot="10800000">
            <a:off x="254695" y="5007089"/>
            <a:ext cx="7750207" cy="34200"/>
          </a:xfrm>
          <a:custGeom>
            <a:rect b="b" l="l" r="r" t="t"/>
            <a:pathLst>
              <a:path extrusionOk="0" h="120000" w="7226300">
                <a:moveTo>
                  <a:pt x="0" y="0"/>
                </a:moveTo>
                <a:lnTo>
                  <a:pt x="7226300" y="0"/>
                </a:lnTo>
              </a:path>
            </a:pathLst>
          </a:custGeom>
          <a:noFill/>
          <a:ln cap="flat" cmpd="sng" w="19050">
            <a:solidFill>
              <a:srgbClr val="A5A5A5"/>
            </a:solidFill>
            <a:prstDash val="dot"/>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52"/>
          <p:cNvSpPr txBox="1"/>
          <p:nvPr/>
        </p:nvSpPr>
        <p:spPr>
          <a:xfrm>
            <a:off x="365525" y="283013"/>
            <a:ext cx="7083900" cy="543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accent2"/>
              </a:buClr>
              <a:buSzPts val="4100"/>
              <a:buFont typeface="Arial"/>
              <a:buNone/>
            </a:pPr>
            <a:r>
              <a:rPr lang="en" sz="2900">
                <a:solidFill>
                  <a:srgbClr val="1155CC"/>
                </a:solidFill>
              </a:rPr>
              <a:t>Misclassification: False Positive</a:t>
            </a:r>
            <a:endParaRPr sz="100">
              <a:solidFill>
                <a:srgbClr val="1155CC"/>
              </a:solidFill>
            </a:endParaRPr>
          </a:p>
        </p:txBody>
      </p:sp>
      <p:sp>
        <p:nvSpPr>
          <p:cNvPr id="723" name="Google Shape;723;p52"/>
          <p:cNvSpPr/>
          <p:nvPr/>
        </p:nvSpPr>
        <p:spPr>
          <a:xfrm>
            <a:off x="319275" y="254625"/>
            <a:ext cx="5539502" cy="600075"/>
          </a:xfrm>
          <a:custGeom>
            <a:rect b="b" l="l" r="r" t="t"/>
            <a:pathLst>
              <a:path extrusionOk="0" h="800100" w="4095750">
                <a:moveTo>
                  <a:pt x="4095750" y="0"/>
                </a:moveTo>
                <a:lnTo>
                  <a:pt x="0" y="0"/>
                </a:lnTo>
                <a:lnTo>
                  <a:pt x="0" y="800100"/>
                </a:lnTo>
                <a:lnTo>
                  <a:pt x="4086225" y="800100"/>
                </a:lnTo>
              </a:path>
            </a:pathLst>
          </a:custGeom>
          <a:noFill/>
          <a:ln cap="flat" cmpd="sng" w="381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724" name="Google Shape;724;p52"/>
          <p:cNvSpPr txBox="1"/>
          <p:nvPr/>
        </p:nvSpPr>
        <p:spPr>
          <a:xfrm>
            <a:off x="187316" y="4795728"/>
            <a:ext cx="44178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200">
              <a:solidFill>
                <a:srgbClr val="C00000"/>
              </a:solidFill>
              <a:latin typeface="Arial"/>
              <a:ea typeface="Arial"/>
              <a:cs typeface="Arial"/>
              <a:sym typeface="Arial"/>
            </a:endParaRPr>
          </a:p>
        </p:txBody>
      </p:sp>
      <p:sp>
        <p:nvSpPr>
          <p:cNvPr id="725" name="Google Shape;725;p52"/>
          <p:cNvSpPr txBox="1"/>
          <p:nvPr/>
        </p:nvSpPr>
        <p:spPr>
          <a:xfrm>
            <a:off x="7124475" y="210725"/>
            <a:ext cx="1818600" cy="615600"/>
          </a:xfrm>
          <a:prstGeom prst="rect">
            <a:avLst/>
          </a:prstGeom>
          <a:solidFill>
            <a:srgbClr val="1155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0: r/stocks</a:t>
            </a:r>
            <a:endParaRPr>
              <a:solidFill>
                <a:schemeClr val="lt1"/>
              </a:solidFill>
            </a:endParaRPr>
          </a:p>
          <a:p>
            <a:pPr indent="0" lvl="0" marL="0" rtl="0" algn="l">
              <a:spcBef>
                <a:spcPts val="0"/>
              </a:spcBef>
              <a:spcAft>
                <a:spcPts val="0"/>
              </a:spcAft>
              <a:buNone/>
            </a:pPr>
            <a:r>
              <a:rPr lang="en">
                <a:solidFill>
                  <a:schemeClr val="lt1"/>
                </a:solidFill>
              </a:rPr>
              <a:t>1: r/CryptoCurrency</a:t>
            </a:r>
            <a:endParaRPr>
              <a:solidFill>
                <a:schemeClr val="lt1"/>
              </a:solidFill>
            </a:endParaRPr>
          </a:p>
        </p:txBody>
      </p:sp>
      <p:pic>
        <p:nvPicPr>
          <p:cNvPr id="726" name="Google Shape;726;p52"/>
          <p:cNvPicPr preferRelativeResize="0"/>
          <p:nvPr/>
        </p:nvPicPr>
        <p:blipFill>
          <a:blip r:embed="rId3">
            <a:alphaModFix/>
          </a:blip>
          <a:stretch>
            <a:fillRect/>
          </a:stretch>
        </p:blipFill>
        <p:spPr>
          <a:xfrm>
            <a:off x="346150" y="1400475"/>
            <a:ext cx="7696200" cy="1657350"/>
          </a:xfrm>
          <a:prstGeom prst="rect">
            <a:avLst/>
          </a:prstGeom>
          <a:noFill/>
          <a:ln>
            <a:noFill/>
          </a:ln>
        </p:spPr>
      </p:pic>
      <p:sp>
        <p:nvSpPr>
          <p:cNvPr id="727" name="Google Shape;727;p52"/>
          <p:cNvSpPr txBox="1"/>
          <p:nvPr/>
        </p:nvSpPr>
        <p:spPr>
          <a:xfrm>
            <a:off x="319275" y="965550"/>
            <a:ext cx="56571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rPr>
              <a:t>Predicting </a:t>
            </a:r>
            <a:r>
              <a:rPr b="1" lang="en" sz="1200">
                <a:solidFill>
                  <a:srgbClr val="3F3F3F"/>
                </a:solidFill>
              </a:rPr>
              <a:t>‘CryptoCurrency’</a:t>
            </a:r>
            <a:r>
              <a:rPr b="1" lang="en" sz="1200">
                <a:solidFill>
                  <a:srgbClr val="3F3F3F"/>
                </a:solidFill>
              </a:rPr>
              <a:t> subreddit while the true class is ‘stocks’</a:t>
            </a:r>
            <a:endParaRPr b="1" sz="1200">
              <a:solidFill>
                <a:srgbClr val="C00000"/>
              </a:solidFill>
              <a:latin typeface="Arial"/>
              <a:ea typeface="Arial"/>
              <a:cs typeface="Arial"/>
              <a:sym typeface="Arial"/>
            </a:endParaRPr>
          </a:p>
        </p:txBody>
      </p:sp>
      <p:sp>
        <p:nvSpPr>
          <p:cNvPr id="728" name="Google Shape;728;p52"/>
          <p:cNvSpPr txBox="1"/>
          <p:nvPr/>
        </p:nvSpPr>
        <p:spPr>
          <a:xfrm>
            <a:off x="4124475" y="2991950"/>
            <a:ext cx="3000000" cy="531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chemeClr val="dk1"/>
                </a:solidFill>
                <a:highlight>
                  <a:srgbClr val="FFFFFF"/>
                </a:highlight>
              </a:rPr>
              <a:t>It is hard to even differentiate for us to classify this post from this post! </a:t>
            </a:r>
            <a:endParaRPr sz="900">
              <a:solidFill>
                <a:schemeClr val="dk1"/>
              </a:solidFill>
              <a:highlight>
                <a:srgbClr val="FFFFFF"/>
              </a:highlight>
            </a:endParaRPr>
          </a:p>
        </p:txBody>
      </p:sp>
      <p:sp>
        <p:nvSpPr>
          <p:cNvPr id="729" name="Google Shape;729;p52"/>
          <p:cNvSpPr/>
          <p:nvPr/>
        </p:nvSpPr>
        <p:spPr>
          <a:xfrm rot="-5400000">
            <a:off x="4705650" y="2406000"/>
            <a:ext cx="114300" cy="911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2"/>
          <p:cNvSpPr txBox="1"/>
          <p:nvPr/>
        </p:nvSpPr>
        <p:spPr>
          <a:xfrm>
            <a:off x="1125975" y="2044150"/>
            <a:ext cx="894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F3F3F"/>
                </a:solidFill>
              </a:rPr>
              <a:t>‘stocks’</a:t>
            </a:r>
            <a:endParaRPr sz="700"/>
          </a:p>
        </p:txBody>
      </p:sp>
      <p:sp>
        <p:nvSpPr>
          <p:cNvPr id="731" name="Google Shape;731;p52"/>
          <p:cNvSpPr txBox="1"/>
          <p:nvPr/>
        </p:nvSpPr>
        <p:spPr>
          <a:xfrm>
            <a:off x="2717775" y="2044150"/>
            <a:ext cx="894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3F3F3F"/>
                </a:solidFill>
              </a:rPr>
              <a:t>‘CryptoCurrency’</a:t>
            </a:r>
            <a:endParaRPr sz="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53"/>
          <p:cNvSpPr txBox="1"/>
          <p:nvPr/>
        </p:nvSpPr>
        <p:spPr>
          <a:xfrm>
            <a:off x="365525" y="283013"/>
            <a:ext cx="7083900" cy="543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accent2"/>
              </a:buClr>
              <a:buSzPts val="4100"/>
              <a:buFont typeface="Arial"/>
              <a:buNone/>
            </a:pPr>
            <a:r>
              <a:rPr lang="en" sz="2900">
                <a:solidFill>
                  <a:srgbClr val="1155CC"/>
                </a:solidFill>
              </a:rPr>
              <a:t>Conclusion</a:t>
            </a:r>
            <a:endParaRPr sz="100">
              <a:solidFill>
                <a:srgbClr val="1155CC"/>
              </a:solidFill>
            </a:endParaRPr>
          </a:p>
        </p:txBody>
      </p:sp>
      <p:sp>
        <p:nvSpPr>
          <p:cNvPr id="737" name="Google Shape;737;p53"/>
          <p:cNvSpPr/>
          <p:nvPr/>
        </p:nvSpPr>
        <p:spPr>
          <a:xfrm>
            <a:off x="319275" y="254625"/>
            <a:ext cx="5539502" cy="600075"/>
          </a:xfrm>
          <a:custGeom>
            <a:rect b="b" l="l" r="r" t="t"/>
            <a:pathLst>
              <a:path extrusionOk="0" h="800100" w="4095750">
                <a:moveTo>
                  <a:pt x="4095750" y="0"/>
                </a:moveTo>
                <a:lnTo>
                  <a:pt x="0" y="0"/>
                </a:lnTo>
                <a:lnTo>
                  <a:pt x="0" y="800100"/>
                </a:lnTo>
                <a:lnTo>
                  <a:pt x="4086225" y="800100"/>
                </a:lnTo>
              </a:path>
            </a:pathLst>
          </a:custGeom>
          <a:noFill/>
          <a:ln cap="flat" cmpd="sng" w="381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738" name="Google Shape;738;p53"/>
          <p:cNvSpPr txBox="1"/>
          <p:nvPr/>
        </p:nvSpPr>
        <p:spPr>
          <a:xfrm>
            <a:off x="187316" y="4795728"/>
            <a:ext cx="44178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200">
              <a:solidFill>
                <a:srgbClr val="C00000"/>
              </a:solidFill>
              <a:latin typeface="Arial"/>
              <a:ea typeface="Arial"/>
              <a:cs typeface="Arial"/>
              <a:sym typeface="Arial"/>
            </a:endParaRPr>
          </a:p>
        </p:txBody>
      </p:sp>
      <p:sp>
        <p:nvSpPr>
          <p:cNvPr id="739" name="Google Shape;739;p53"/>
          <p:cNvSpPr txBox="1"/>
          <p:nvPr/>
        </p:nvSpPr>
        <p:spPr>
          <a:xfrm>
            <a:off x="319275" y="965550"/>
            <a:ext cx="4320000" cy="3794100"/>
          </a:xfrm>
          <a:prstGeom prst="rect">
            <a:avLst/>
          </a:prstGeom>
          <a:noFill/>
          <a:ln>
            <a:noFill/>
          </a:ln>
        </p:spPr>
        <p:txBody>
          <a:bodyPr anchorCtr="0" anchor="t" bIns="34275" lIns="68575" spcFirstLastPara="1" rIns="68575" wrap="square" tIns="34275">
            <a:spAutoFit/>
          </a:bodyPr>
          <a:lstStyle/>
          <a:p>
            <a:pPr indent="-298450" lvl="0" marL="457200" rtl="0" algn="just">
              <a:lnSpc>
                <a:spcPct val="150000"/>
              </a:lnSpc>
              <a:spcBef>
                <a:spcPts val="0"/>
              </a:spcBef>
              <a:spcAft>
                <a:spcPts val="0"/>
              </a:spcAft>
              <a:buSzPts val="1100"/>
              <a:buAutoNum type="arabicPeriod"/>
            </a:pPr>
            <a:r>
              <a:rPr b="1" lang="en" sz="1100">
                <a:solidFill>
                  <a:srgbClr val="000080"/>
                </a:solidFill>
                <a:highlight>
                  <a:srgbClr val="FFFFFF"/>
                </a:highlight>
              </a:rPr>
              <a:t>Pre-trained embedded vectors perform worst across all models</a:t>
            </a:r>
            <a:r>
              <a:rPr lang="en" sz="1100">
                <a:solidFill>
                  <a:schemeClr val="dk1"/>
                </a:solidFill>
                <a:highlight>
                  <a:srgbClr val="FFFFFF"/>
                </a:highlight>
              </a:rPr>
              <a:t>. This is expected from the first principal component analysis</a:t>
            </a:r>
            <a:endParaRPr sz="1100">
              <a:solidFill>
                <a:schemeClr val="dk1"/>
              </a:solidFill>
              <a:highlight>
                <a:srgbClr val="FFFFFF"/>
              </a:highlight>
            </a:endParaRPr>
          </a:p>
          <a:p>
            <a:pPr indent="-298450" lvl="0" marL="457200" rtl="0" algn="just">
              <a:lnSpc>
                <a:spcPct val="150000"/>
              </a:lnSpc>
              <a:spcBef>
                <a:spcPts val="0"/>
              </a:spcBef>
              <a:spcAft>
                <a:spcPts val="0"/>
              </a:spcAft>
              <a:buSzPts val="1100"/>
              <a:buAutoNum type="arabicPeriod"/>
            </a:pPr>
            <a:r>
              <a:rPr lang="en" sz="1100">
                <a:solidFill>
                  <a:schemeClr val="dk1"/>
                </a:solidFill>
                <a:highlight>
                  <a:srgbClr val="FFFFFF"/>
                </a:highlight>
              </a:rPr>
              <a:t>Across all models, </a:t>
            </a:r>
            <a:r>
              <a:rPr b="1" lang="en" sz="1100">
                <a:solidFill>
                  <a:srgbClr val="000080"/>
                </a:solidFill>
                <a:highlight>
                  <a:srgbClr val="FFFFFF"/>
                </a:highlight>
              </a:rPr>
              <a:t>ngram_range = (1,2) is found to be beneficial</a:t>
            </a:r>
            <a:r>
              <a:rPr lang="en" sz="1100">
                <a:solidFill>
                  <a:schemeClr val="dk1"/>
                </a:solidFill>
                <a:highlight>
                  <a:srgbClr val="FFFFFF"/>
                </a:highlight>
              </a:rPr>
              <a:t> to increase our accuracy score</a:t>
            </a:r>
            <a:endParaRPr sz="1100">
              <a:solidFill>
                <a:schemeClr val="dk1"/>
              </a:solidFill>
              <a:highlight>
                <a:srgbClr val="FFFFFF"/>
              </a:highlight>
            </a:endParaRPr>
          </a:p>
          <a:p>
            <a:pPr indent="-298450" lvl="0" marL="457200" rtl="0" algn="just">
              <a:lnSpc>
                <a:spcPct val="150000"/>
              </a:lnSpc>
              <a:spcBef>
                <a:spcPts val="0"/>
              </a:spcBef>
              <a:spcAft>
                <a:spcPts val="0"/>
              </a:spcAft>
              <a:buSzPts val="1100"/>
              <a:buAutoNum type="arabicPeriod"/>
            </a:pPr>
            <a:r>
              <a:rPr lang="en" sz="1100">
                <a:solidFill>
                  <a:schemeClr val="dk1"/>
                </a:solidFill>
                <a:highlight>
                  <a:srgbClr val="FFFFFF"/>
                </a:highlight>
              </a:rPr>
              <a:t>There is </a:t>
            </a:r>
            <a:r>
              <a:rPr b="1" lang="en" sz="1100">
                <a:solidFill>
                  <a:srgbClr val="000080"/>
                </a:solidFill>
                <a:highlight>
                  <a:srgbClr val="FFFFFF"/>
                </a:highlight>
              </a:rPr>
              <a:t>precision-recall tradeoff</a:t>
            </a:r>
            <a:r>
              <a:rPr lang="en" sz="1100">
                <a:solidFill>
                  <a:schemeClr val="dk1"/>
                </a:solidFill>
                <a:highlight>
                  <a:srgbClr val="FFFFFF"/>
                </a:highlight>
              </a:rPr>
              <a:t> observed when we tune our model</a:t>
            </a:r>
            <a:endParaRPr sz="1100">
              <a:solidFill>
                <a:schemeClr val="dk1"/>
              </a:solidFill>
              <a:highlight>
                <a:srgbClr val="FFFFFF"/>
              </a:highlight>
            </a:endParaRPr>
          </a:p>
          <a:p>
            <a:pPr indent="-298450" lvl="0" marL="457200" rtl="0" algn="just">
              <a:lnSpc>
                <a:spcPct val="150000"/>
              </a:lnSpc>
              <a:spcBef>
                <a:spcPts val="0"/>
              </a:spcBef>
              <a:spcAft>
                <a:spcPts val="0"/>
              </a:spcAft>
              <a:buSzPts val="1100"/>
              <a:buAutoNum type="arabicPeriod"/>
            </a:pPr>
            <a:r>
              <a:rPr b="1" lang="en" sz="1100">
                <a:solidFill>
                  <a:srgbClr val="000080"/>
                </a:solidFill>
                <a:highlight>
                  <a:srgbClr val="FFFFFF"/>
                </a:highlight>
              </a:rPr>
              <a:t>If a post contains a lot of vocabulary from the opposite class, our model is unable to predict correctly</a:t>
            </a:r>
            <a:r>
              <a:rPr lang="en" sz="1100">
                <a:solidFill>
                  <a:schemeClr val="dk1"/>
                </a:solidFill>
                <a:highlight>
                  <a:srgbClr val="FFFFFF"/>
                </a:highlight>
              </a:rPr>
              <a:t> (False Negative example).</a:t>
            </a:r>
            <a:endParaRPr sz="1100">
              <a:solidFill>
                <a:schemeClr val="dk1"/>
              </a:solidFill>
              <a:highlight>
                <a:srgbClr val="FFFFFF"/>
              </a:highlight>
            </a:endParaRPr>
          </a:p>
          <a:p>
            <a:pPr indent="-298450" lvl="0" marL="457200" rtl="0" algn="just">
              <a:lnSpc>
                <a:spcPct val="150000"/>
              </a:lnSpc>
              <a:spcBef>
                <a:spcPts val="0"/>
              </a:spcBef>
              <a:spcAft>
                <a:spcPts val="0"/>
              </a:spcAft>
              <a:buSzPts val="1100"/>
              <a:buAutoNum type="arabicPeriod"/>
            </a:pPr>
            <a:r>
              <a:rPr lang="en" sz="1100">
                <a:solidFill>
                  <a:schemeClr val="dk1"/>
                </a:solidFill>
                <a:highlight>
                  <a:srgbClr val="FFFFFF"/>
                </a:highlight>
              </a:rPr>
              <a:t>Last but not least, looking at the learning curve plot, we observe our Cross-Validation score has not reached plateau yet, which means we can try to </a:t>
            </a:r>
            <a:r>
              <a:rPr b="1" lang="en" sz="1100">
                <a:solidFill>
                  <a:srgbClr val="000080"/>
                </a:solidFill>
                <a:highlight>
                  <a:srgbClr val="FFFFFF"/>
                </a:highlight>
              </a:rPr>
              <a:t>pull more training examples to improve our model score</a:t>
            </a:r>
            <a:r>
              <a:rPr lang="en" sz="1100">
                <a:solidFill>
                  <a:schemeClr val="dk1"/>
                </a:solidFill>
                <a:highlight>
                  <a:srgbClr val="FFFFFF"/>
                </a:highlight>
              </a:rPr>
              <a:t>.</a:t>
            </a:r>
            <a:endParaRPr sz="1100">
              <a:solidFill>
                <a:schemeClr val="dk1"/>
              </a:solidFill>
              <a:highlight>
                <a:srgbClr val="FFFFFF"/>
              </a:highlight>
            </a:endParaRPr>
          </a:p>
          <a:p>
            <a:pPr indent="0" lvl="0" marL="0" marR="0" rtl="0" algn="just">
              <a:spcBef>
                <a:spcPts val="0"/>
              </a:spcBef>
              <a:spcAft>
                <a:spcPts val="0"/>
              </a:spcAft>
              <a:buNone/>
            </a:pPr>
            <a:r>
              <a:t/>
            </a:r>
            <a:endParaRPr b="1" sz="1100">
              <a:solidFill>
                <a:srgbClr val="3F3F3F"/>
              </a:solidFill>
            </a:endParaRPr>
          </a:p>
        </p:txBody>
      </p:sp>
      <p:pic>
        <p:nvPicPr>
          <p:cNvPr id="740" name="Google Shape;740;p53"/>
          <p:cNvPicPr preferRelativeResize="0"/>
          <p:nvPr/>
        </p:nvPicPr>
        <p:blipFill>
          <a:blip r:embed="rId3">
            <a:alphaModFix/>
          </a:blip>
          <a:stretch>
            <a:fillRect/>
          </a:stretch>
        </p:blipFill>
        <p:spPr>
          <a:xfrm>
            <a:off x="4605125" y="949754"/>
            <a:ext cx="4379049" cy="126814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5"/>
          <p:cNvSpPr/>
          <p:nvPr/>
        </p:nvSpPr>
        <p:spPr>
          <a:xfrm>
            <a:off x="302351" y="380007"/>
            <a:ext cx="429900" cy="429900"/>
          </a:xfrm>
          <a:prstGeom prst="ellipse">
            <a:avLst/>
          </a:prstGeom>
          <a:solidFill>
            <a:schemeClr val="accent3"/>
          </a:solidFill>
          <a:ln cap="flat" cmpd="sng" w="1587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2000">
                <a:solidFill>
                  <a:schemeClr val="lt1"/>
                </a:solidFill>
                <a:latin typeface="Arial"/>
                <a:ea typeface="Arial"/>
                <a:cs typeface="Arial"/>
                <a:sym typeface="Arial"/>
              </a:rPr>
              <a:t>2</a:t>
            </a:r>
            <a:endParaRPr sz="1100"/>
          </a:p>
        </p:txBody>
      </p:sp>
      <p:sp>
        <p:nvSpPr>
          <p:cNvPr id="399" name="Google Shape;399;p35"/>
          <p:cNvSpPr txBox="1"/>
          <p:nvPr/>
        </p:nvSpPr>
        <p:spPr>
          <a:xfrm>
            <a:off x="732242" y="329438"/>
            <a:ext cx="22296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3000">
                <a:solidFill>
                  <a:schemeClr val="accent4"/>
                </a:solidFill>
              </a:rPr>
              <a:t>Subreddits</a:t>
            </a:r>
            <a:endParaRPr sz="1100"/>
          </a:p>
        </p:txBody>
      </p:sp>
      <p:sp>
        <p:nvSpPr>
          <p:cNvPr id="400" name="Google Shape;400;p35"/>
          <p:cNvSpPr txBox="1"/>
          <p:nvPr/>
        </p:nvSpPr>
        <p:spPr>
          <a:xfrm>
            <a:off x="884250" y="1547850"/>
            <a:ext cx="7375500" cy="1589400"/>
          </a:xfrm>
          <a:prstGeom prst="rect">
            <a:avLst/>
          </a:prstGeom>
          <a:noFill/>
          <a:ln>
            <a:noFill/>
          </a:ln>
        </p:spPr>
        <p:txBody>
          <a:bodyPr anchorCtr="0" anchor="t" bIns="34275" lIns="68575" spcFirstLastPara="1" rIns="68575" wrap="square" tIns="34275">
            <a:spAutoFit/>
          </a:bodyPr>
          <a:lstStyle/>
          <a:p>
            <a:pPr indent="0" lvl="0" marL="0" marR="190500" rtl="0" algn="l">
              <a:lnSpc>
                <a:spcPct val="115000"/>
              </a:lnSpc>
              <a:spcBef>
                <a:spcPts val="0"/>
              </a:spcBef>
              <a:spcAft>
                <a:spcPts val="0"/>
              </a:spcAft>
              <a:buSzPts val="1100"/>
              <a:buNone/>
            </a:pPr>
            <a:r>
              <a:rPr lang="en" sz="1600">
                <a:solidFill>
                  <a:schemeClr val="dk1"/>
                </a:solidFill>
                <a:highlight>
                  <a:schemeClr val="lt1"/>
                </a:highlight>
              </a:rPr>
              <a:t>From the beginning of COVID, people shows significant interest on how to grow their money. </a:t>
            </a:r>
            <a:r>
              <a:rPr lang="en" sz="1600">
                <a:solidFill>
                  <a:schemeClr val="dk1"/>
                </a:solidFill>
                <a:highlight>
                  <a:srgbClr val="FFFFFF"/>
                </a:highlight>
              </a:rPr>
              <a:t>There are many investment instruments to do so such as stock and crypto currency. </a:t>
            </a:r>
            <a:endParaRPr sz="1600">
              <a:solidFill>
                <a:schemeClr val="dk1"/>
              </a:solidFill>
              <a:highlight>
                <a:srgbClr val="FFFFFF"/>
              </a:highlight>
            </a:endParaRPr>
          </a:p>
          <a:p>
            <a:pPr indent="0" lvl="0" marL="0" marR="190500" rtl="0" algn="l">
              <a:lnSpc>
                <a:spcPct val="115000"/>
              </a:lnSpc>
              <a:spcBef>
                <a:spcPts val="1100"/>
              </a:spcBef>
              <a:spcAft>
                <a:spcPts val="1100"/>
              </a:spcAft>
              <a:buClr>
                <a:schemeClr val="dk1"/>
              </a:buClr>
              <a:buSzPts val="1100"/>
              <a:buFont typeface="Arial"/>
              <a:buNone/>
            </a:pPr>
            <a:r>
              <a:rPr lang="en" sz="1600">
                <a:solidFill>
                  <a:schemeClr val="dk1"/>
                </a:solidFill>
                <a:highlight>
                  <a:schemeClr val="lt1"/>
                </a:highlight>
              </a:rPr>
              <a:t>There are many differences among them, but while discussing these topics, the words used is quite similar. </a:t>
            </a:r>
            <a:endParaRPr sz="1600">
              <a:solidFill>
                <a:schemeClr val="dk1"/>
              </a:solidFill>
              <a:highlight>
                <a:schemeClr val="lt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6"/>
          <p:cNvSpPr/>
          <p:nvPr/>
        </p:nvSpPr>
        <p:spPr>
          <a:xfrm>
            <a:off x="437550" y="421473"/>
            <a:ext cx="429900" cy="429900"/>
          </a:xfrm>
          <a:prstGeom prst="ellipse">
            <a:avLst/>
          </a:prstGeom>
          <a:solidFill>
            <a:schemeClr val="accent2"/>
          </a:solidFill>
          <a:ln cap="flat" cmpd="sng" w="1587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2000">
                <a:solidFill>
                  <a:schemeClr val="lt1"/>
                </a:solidFill>
                <a:latin typeface="Arial"/>
                <a:ea typeface="Arial"/>
                <a:cs typeface="Arial"/>
                <a:sym typeface="Arial"/>
              </a:rPr>
              <a:t>3</a:t>
            </a:r>
            <a:endParaRPr sz="1100"/>
          </a:p>
        </p:txBody>
      </p:sp>
      <p:sp>
        <p:nvSpPr>
          <p:cNvPr id="406" name="Google Shape;406;p36"/>
          <p:cNvSpPr txBox="1"/>
          <p:nvPr/>
        </p:nvSpPr>
        <p:spPr>
          <a:xfrm>
            <a:off x="993903" y="1612050"/>
            <a:ext cx="7156200" cy="1395000"/>
          </a:xfrm>
          <a:prstGeom prst="rect">
            <a:avLst/>
          </a:prstGeom>
          <a:noFill/>
          <a:ln>
            <a:noFill/>
          </a:ln>
        </p:spPr>
        <p:txBody>
          <a:bodyPr anchorCtr="0" anchor="t" bIns="34275" lIns="68575" spcFirstLastPara="1" rIns="68575" wrap="square" tIns="34275">
            <a:spAutoFit/>
          </a:bodyPr>
          <a:lstStyle/>
          <a:p>
            <a:pPr indent="0" lvl="0" marL="0" rtl="0" algn="just">
              <a:lnSpc>
                <a:spcPct val="115000"/>
              </a:lnSpc>
              <a:spcBef>
                <a:spcPts val="0"/>
              </a:spcBef>
              <a:spcAft>
                <a:spcPts val="0"/>
              </a:spcAft>
              <a:buClr>
                <a:schemeClr val="dk1"/>
              </a:buClr>
              <a:buSzPts val="1100"/>
              <a:buFont typeface="Arial"/>
              <a:buNone/>
            </a:pPr>
            <a:r>
              <a:rPr lang="en" sz="1300">
                <a:solidFill>
                  <a:schemeClr val="dk1"/>
                </a:solidFill>
                <a:highlight>
                  <a:schemeClr val="lt1"/>
                </a:highlight>
              </a:rPr>
              <a:t>Creating a model to do binary text classification (stocks/ CryptoCurrency) based on the post where the model then can be </a:t>
            </a:r>
            <a:r>
              <a:rPr lang="en" sz="1300" u="sng">
                <a:solidFill>
                  <a:schemeClr val="dk1"/>
                </a:solidFill>
                <a:highlight>
                  <a:schemeClr val="lt1"/>
                </a:highlight>
              </a:rPr>
              <a:t>implemented to classify member's discussion thread</a:t>
            </a:r>
            <a:r>
              <a:rPr lang="en" sz="1300">
                <a:solidFill>
                  <a:schemeClr val="dk1"/>
                </a:solidFill>
                <a:highlight>
                  <a:schemeClr val="lt1"/>
                </a:highlight>
              </a:rPr>
              <a:t>.</a:t>
            </a:r>
            <a:endParaRPr sz="1300">
              <a:solidFill>
                <a:schemeClr val="dk1"/>
              </a:solidFill>
              <a:highlight>
                <a:schemeClr val="lt1"/>
              </a:highlight>
            </a:endParaRPr>
          </a:p>
          <a:p>
            <a:pPr indent="0" lvl="0" marL="0" rtl="0" algn="just">
              <a:lnSpc>
                <a:spcPct val="115000"/>
              </a:lnSpc>
              <a:spcBef>
                <a:spcPts val="1100"/>
              </a:spcBef>
              <a:spcAft>
                <a:spcPts val="0"/>
              </a:spcAft>
              <a:buSzPts val="1100"/>
              <a:buNone/>
            </a:pPr>
            <a:r>
              <a:rPr lang="en" sz="1300">
                <a:solidFill>
                  <a:schemeClr val="dk1"/>
                </a:solidFill>
                <a:highlight>
                  <a:schemeClr val="lt1"/>
                </a:highlight>
              </a:rPr>
              <a:t>The </a:t>
            </a:r>
            <a:r>
              <a:rPr b="1" lang="en" sz="1300">
                <a:solidFill>
                  <a:schemeClr val="dk1"/>
                </a:solidFill>
                <a:highlight>
                  <a:schemeClr val="lt1"/>
                </a:highlight>
              </a:rPr>
              <a:t>goal of our model</a:t>
            </a:r>
            <a:r>
              <a:rPr lang="en" sz="1300">
                <a:solidFill>
                  <a:schemeClr val="dk1"/>
                </a:solidFill>
                <a:highlight>
                  <a:schemeClr val="lt1"/>
                </a:highlight>
              </a:rPr>
              <a:t> is to get a good degree of separation between the two classes which is represented by Receiver Operating Characteristics Area Under the Curve </a:t>
            </a:r>
            <a:r>
              <a:rPr b="1" lang="en" sz="1300">
                <a:solidFill>
                  <a:schemeClr val="dk1"/>
                </a:solidFill>
                <a:highlight>
                  <a:schemeClr val="lt1"/>
                </a:highlight>
              </a:rPr>
              <a:t>(ROC-AUC)</a:t>
            </a:r>
            <a:r>
              <a:rPr lang="en" sz="1300">
                <a:solidFill>
                  <a:schemeClr val="dk1"/>
                </a:solidFill>
                <a:highlight>
                  <a:schemeClr val="lt1"/>
                </a:highlight>
              </a:rPr>
              <a:t>. </a:t>
            </a:r>
            <a:endParaRPr sz="1300">
              <a:solidFill>
                <a:schemeClr val="dk1"/>
              </a:solidFill>
              <a:highlight>
                <a:schemeClr val="lt1"/>
              </a:highlight>
            </a:endParaRPr>
          </a:p>
          <a:p>
            <a:pPr indent="0" lvl="0" marL="0" rtl="0" algn="just">
              <a:lnSpc>
                <a:spcPct val="115000"/>
              </a:lnSpc>
              <a:spcBef>
                <a:spcPts val="500"/>
              </a:spcBef>
              <a:spcAft>
                <a:spcPts val="500"/>
              </a:spcAft>
              <a:buSzPts val="1100"/>
              <a:buNone/>
            </a:pPr>
            <a:r>
              <a:rPr lang="en" sz="1300">
                <a:solidFill>
                  <a:schemeClr val="dk1"/>
                </a:solidFill>
                <a:highlight>
                  <a:schemeClr val="lt1"/>
                </a:highlight>
              </a:rPr>
              <a:t>- </a:t>
            </a:r>
            <a:r>
              <a:rPr lang="en" sz="1300">
                <a:solidFill>
                  <a:schemeClr val="dk1"/>
                </a:solidFill>
                <a:highlight>
                  <a:schemeClr val="lt1"/>
                </a:highlight>
              </a:rPr>
              <a:t>The higher it is, the better the model at predicting the binary class.</a:t>
            </a:r>
            <a:endParaRPr sz="1300">
              <a:solidFill>
                <a:srgbClr val="3F3F3F"/>
              </a:solidFill>
            </a:endParaRPr>
          </a:p>
        </p:txBody>
      </p:sp>
      <p:sp>
        <p:nvSpPr>
          <p:cNvPr id="407" name="Google Shape;407;p36"/>
          <p:cNvSpPr txBox="1"/>
          <p:nvPr/>
        </p:nvSpPr>
        <p:spPr>
          <a:xfrm>
            <a:off x="924982" y="370925"/>
            <a:ext cx="42723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3000">
                <a:solidFill>
                  <a:schemeClr val="accent4"/>
                </a:solidFill>
              </a:rPr>
              <a:t>Problem Statement</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grpSp>
        <p:nvGrpSpPr>
          <p:cNvPr id="412" name="Google Shape;412;p37"/>
          <p:cNvGrpSpPr/>
          <p:nvPr/>
        </p:nvGrpSpPr>
        <p:grpSpPr>
          <a:xfrm rot="5400000">
            <a:off x="1351466" y="1453572"/>
            <a:ext cx="3051145" cy="3047060"/>
            <a:chOff x="3782394" y="2006190"/>
            <a:chExt cx="4597175" cy="4591020"/>
          </a:xfrm>
        </p:grpSpPr>
        <p:sp>
          <p:nvSpPr>
            <p:cNvPr id="413" name="Google Shape;413;p37"/>
            <p:cNvSpPr/>
            <p:nvPr/>
          </p:nvSpPr>
          <p:spPr>
            <a:xfrm>
              <a:off x="3884865" y="2145510"/>
              <a:ext cx="4451700" cy="4451700"/>
            </a:xfrm>
            <a:prstGeom prst="blockArc">
              <a:avLst>
                <a:gd fmla="val 10800000" name="adj1"/>
                <a:gd fmla="val 21568928" name="adj2"/>
                <a:gd fmla="val 1093" name="adj3"/>
              </a:avLst>
            </a:prstGeom>
            <a:solidFill>
              <a:schemeClr val="accent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sp>
          <p:nvSpPr>
            <p:cNvPr id="414" name="Google Shape;414;p37"/>
            <p:cNvSpPr/>
            <p:nvPr/>
          </p:nvSpPr>
          <p:spPr>
            <a:xfrm>
              <a:off x="6570216" y="2006190"/>
              <a:ext cx="713400" cy="740400"/>
            </a:xfrm>
            <a:prstGeom prst="ellipse">
              <a:avLst/>
            </a:prstGeom>
            <a:solidFill>
              <a:schemeClr val="lt1"/>
            </a:solidFill>
            <a:ln cap="flat" cmpd="sng" w="381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415" name="Google Shape;415;p37"/>
            <p:cNvSpPr/>
            <p:nvPr/>
          </p:nvSpPr>
          <p:spPr>
            <a:xfrm>
              <a:off x="4964391" y="2013768"/>
              <a:ext cx="713400" cy="687000"/>
            </a:xfrm>
            <a:prstGeom prst="ellipse">
              <a:avLst/>
            </a:prstGeom>
            <a:solidFill>
              <a:schemeClr val="lt1"/>
            </a:solidFill>
            <a:ln cap="flat" cmpd="sng" w="381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416" name="Google Shape;416;p37"/>
            <p:cNvSpPr/>
            <p:nvPr/>
          </p:nvSpPr>
          <p:spPr>
            <a:xfrm>
              <a:off x="7666169" y="2945632"/>
              <a:ext cx="713400" cy="740400"/>
            </a:xfrm>
            <a:prstGeom prst="ellipse">
              <a:avLst/>
            </a:prstGeom>
            <a:solidFill>
              <a:schemeClr val="lt1"/>
            </a:solidFill>
            <a:ln cap="flat" cmpd="sng" w="381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417" name="Google Shape;417;p37"/>
            <p:cNvSpPr/>
            <p:nvPr/>
          </p:nvSpPr>
          <p:spPr>
            <a:xfrm>
              <a:off x="3782394" y="2988365"/>
              <a:ext cx="713400" cy="687000"/>
            </a:xfrm>
            <a:prstGeom prst="ellipse">
              <a:avLst/>
            </a:prstGeom>
            <a:solidFill>
              <a:schemeClr val="lt1"/>
            </a:solidFill>
            <a:ln cap="flat" cmpd="sng" w="381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sp>
        <p:nvSpPr>
          <p:cNvPr id="418" name="Google Shape;418;p37"/>
          <p:cNvSpPr/>
          <p:nvPr/>
        </p:nvSpPr>
        <p:spPr>
          <a:xfrm>
            <a:off x="4087986" y="3445822"/>
            <a:ext cx="157320" cy="225980"/>
          </a:xfrm>
          <a:custGeom>
            <a:rect b="b" l="l" r="r" t="t"/>
            <a:pathLst>
              <a:path extrusionOk="0" h="3930092" w="2736000">
                <a:moveTo>
                  <a:pt x="1367278" y="2418044"/>
                </a:moveTo>
                <a:cubicBezTo>
                  <a:pt x="1475622" y="2496498"/>
                  <a:pt x="1442256" y="2523346"/>
                  <a:pt x="1552576" y="2576139"/>
                </a:cubicBezTo>
                <a:cubicBezTo>
                  <a:pt x="1866725" y="2636040"/>
                  <a:pt x="2088000" y="3057033"/>
                  <a:pt x="2088000" y="3520946"/>
                </a:cubicBezTo>
                <a:lnTo>
                  <a:pt x="648080" y="3506285"/>
                </a:lnTo>
                <a:cubicBezTo>
                  <a:pt x="653073" y="3048089"/>
                  <a:pt x="871005" y="2673776"/>
                  <a:pt x="1182763" y="2571640"/>
                </a:cubicBezTo>
                <a:cubicBezTo>
                  <a:pt x="1280064" y="2508169"/>
                  <a:pt x="1254632" y="2499927"/>
                  <a:pt x="1367278" y="2418044"/>
                </a:cubicBezTo>
                <a:close/>
                <a:moveTo>
                  <a:pt x="648003" y="793859"/>
                </a:moveTo>
                <a:lnTo>
                  <a:pt x="2087849" y="808518"/>
                </a:lnTo>
                <a:cubicBezTo>
                  <a:pt x="2081743" y="1099400"/>
                  <a:pt x="1898532" y="1346081"/>
                  <a:pt x="1641214" y="1449982"/>
                </a:cubicBezTo>
                <a:cubicBezTo>
                  <a:pt x="1581100" y="1476031"/>
                  <a:pt x="1454311" y="1749732"/>
                  <a:pt x="1368003" y="1937706"/>
                </a:cubicBezTo>
                <a:cubicBezTo>
                  <a:pt x="1290978" y="1744554"/>
                  <a:pt x="1168712" y="1479962"/>
                  <a:pt x="1094068" y="1448735"/>
                </a:cubicBezTo>
                <a:cubicBezTo>
                  <a:pt x="831917" y="1343398"/>
                  <a:pt x="648003" y="1089607"/>
                  <a:pt x="648003" y="793859"/>
                </a:cubicBezTo>
                <a:close/>
                <a:moveTo>
                  <a:pt x="516625" y="299874"/>
                </a:moveTo>
                <a:lnTo>
                  <a:pt x="516625" y="449580"/>
                </a:lnTo>
                <a:cubicBezTo>
                  <a:pt x="516625" y="947043"/>
                  <a:pt x="728081" y="1374116"/>
                  <a:pt x="1029987" y="1557992"/>
                </a:cubicBezTo>
                <a:cubicBezTo>
                  <a:pt x="1152140" y="1645374"/>
                  <a:pt x="1146996" y="1879118"/>
                  <a:pt x="1146996" y="2057479"/>
                </a:cubicBezTo>
                <a:cubicBezTo>
                  <a:pt x="1146996" y="2199170"/>
                  <a:pt x="1165085" y="2330604"/>
                  <a:pt x="1055065" y="2431585"/>
                </a:cubicBezTo>
                <a:cubicBezTo>
                  <a:pt x="746548" y="2590263"/>
                  <a:pt x="539378" y="3004916"/>
                  <a:pt x="539378" y="3468615"/>
                </a:cubicBezTo>
                <a:lnTo>
                  <a:pt x="539378" y="3604591"/>
                </a:lnTo>
                <a:lnTo>
                  <a:pt x="2196077" y="3604591"/>
                </a:lnTo>
                <a:lnTo>
                  <a:pt x="2196077" y="3468615"/>
                </a:lnTo>
                <a:cubicBezTo>
                  <a:pt x="2196077" y="3023625"/>
                  <a:pt x="1980552" y="2629673"/>
                  <a:pt x="1695313" y="2440912"/>
                </a:cubicBezTo>
                <a:cubicBezTo>
                  <a:pt x="1597256" y="2355530"/>
                  <a:pt x="1621109" y="2199255"/>
                  <a:pt x="1617547" y="2049252"/>
                </a:cubicBezTo>
                <a:cubicBezTo>
                  <a:pt x="1614246" y="1910233"/>
                  <a:pt x="1594005" y="1638458"/>
                  <a:pt x="1719395" y="1540961"/>
                </a:cubicBezTo>
                <a:cubicBezTo>
                  <a:pt x="2008283" y="1349911"/>
                  <a:pt x="2207952" y="932979"/>
                  <a:pt x="2207952" y="449580"/>
                </a:cubicBezTo>
                <a:lnTo>
                  <a:pt x="2207952" y="299874"/>
                </a:lnTo>
                <a:lnTo>
                  <a:pt x="516625" y="299874"/>
                </a:lnTo>
                <a:close/>
                <a:moveTo>
                  <a:pt x="144000" y="0"/>
                </a:moveTo>
                <a:lnTo>
                  <a:pt x="2592000" y="0"/>
                </a:lnTo>
                <a:cubicBezTo>
                  <a:pt x="2671529" y="0"/>
                  <a:pt x="2736000" y="64471"/>
                  <a:pt x="2736000" y="144000"/>
                </a:cubicBezTo>
                <a:cubicBezTo>
                  <a:pt x="2736000" y="223529"/>
                  <a:pt x="2671529" y="288000"/>
                  <a:pt x="2592000" y="288000"/>
                </a:cubicBezTo>
                <a:lnTo>
                  <a:pt x="2396702" y="288000"/>
                </a:lnTo>
                <a:lnTo>
                  <a:pt x="2396702" y="413234"/>
                </a:lnTo>
                <a:cubicBezTo>
                  <a:pt x="2396702" y="964640"/>
                  <a:pt x="2159804" y="1441170"/>
                  <a:pt x="1815389" y="1665324"/>
                </a:cubicBezTo>
                <a:cubicBezTo>
                  <a:pt x="1718143" y="1767020"/>
                  <a:pt x="1749155" y="1822697"/>
                  <a:pt x="1753098" y="1974987"/>
                </a:cubicBezTo>
                <a:cubicBezTo>
                  <a:pt x="1757412" y="2141597"/>
                  <a:pt x="1739638" y="2200230"/>
                  <a:pt x="1825752" y="2312143"/>
                </a:cubicBezTo>
                <a:cubicBezTo>
                  <a:pt x="2164142" y="2539312"/>
                  <a:pt x="2395980" y="3011520"/>
                  <a:pt x="2395980" y="3557007"/>
                </a:cubicBezTo>
                <a:lnTo>
                  <a:pt x="2395980" y="3642092"/>
                </a:lnTo>
                <a:lnTo>
                  <a:pt x="2592000" y="3642092"/>
                </a:lnTo>
                <a:cubicBezTo>
                  <a:pt x="2671529" y="3642092"/>
                  <a:pt x="2736000" y="3706563"/>
                  <a:pt x="2736000" y="3786092"/>
                </a:cubicBezTo>
                <a:cubicBezTo>
                  <a:pt x="2736000" y="3865621"/>
                  <a:pt x="2671529" y="3930092"/>
                  <a:pt x="2592000" y="3930092"/>
                </a:cubicBezTo>
                <a:lnTo>
                  <a:pt x="144000" y="3930092"/>
                </a:lnTo>
                <a:cubicBezTo>
                  <a:pt x="64471" y="3930092"/>
                  <a:pt x="0" y="3865621"/>
                  <a:pt x="0" y="3786092"/>
                </a:cubicBezTo>
                <a:cubicBezTo>
                  <a:pt x="0" y="3706563"/>
                  <a:pt x="64471" y="3642092"/>
                  <a:pt x="144000" y="3642092"/>
                </a:cubicBezTo>
                <a:lnTo>
                  <a:pt x="338578" y="3642092"/>
                </a:lnTo>
                <a:lnTo>
                  <a:pt x="338578" y="3557007"/>
                </a:lnTo>
                <a:cubicBezTo>
                  <a:pt x="338578" y="2988551"/>
                  <a:pt x="590352" y="2499674"/>
                  <a:pt x="951672" y="2284199"/>
                </a:cubicBezTo>
                <a:cubicBezTo>
                  <a:pt x="1026597" y="2195332"/>
                  <a:pt x="1008559" y="2142287"/>
                  <a:pt x="1012216" y="1995181"/>
                </a:cubicBezTo>
                <a:cubicBezTo>
                  <a:pt x="1001243" y="1843296"/>
                  <a:pt x="1013640" y="1774963"/>
                  <a:pt x="943195" y="1693402"/>
                </a:cubicBezTo>
                <a:cubicBezTo>
                  <a:pt x="584785" y="1476413"/>
                  <a:pt x="339300" y="978710"/>
                  <a:pt x="339300" y="413234"/>
                </a:cubicBezTo>
                <a:lnTo>
                  <a:pt x="339300" y="288000"/>
                </a:lnTo>
                <a:lnTo>
                  <a:pt x="144000" y="288000"/>
                </a:lnTo>
                <a:cubicBezTo>
                  <a:pt x="64471" y="288000"/>
                  <a:pt x="0" y="223529"/>
                  <a:pt x="0" y="144000"/>
                </a:cubicBezTo>
                <a:cubicBezTo>
                  <a:pt x="0" y="64471"/>
                  <a:pt x="64471" y="0"/>
                  <a:pt x="14400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419" name="Google Shape;419;p37"/>
          <p:cNvSpPr/>
          <p:nvPr/>
        </p:nvSpPr>
        <p:spPr>
          <a:xfrm rot="-1728648">
            <a:off x="4073835" y="2363633"/>
            <a:ext cx="225308" cy="225270"/>
          </a:xfrm>
          <a:custGeom>
            <a:rect b="b" l="l" r="r" t="t"/>
            <a:pathLst>
              <a:path extrusionOk="0" h="3947711" w="3948369">
                <a:moveTo>
                  <a:pt x="1024184" y="1327019"/>
                </a:moveTo>
                <a:cubicBezTo>
                  <a:pt x="953964" y="1286477"/>
                  <a:pt x="864174" y="1310536"/>
                  <a:pt x="823632" y="1380756"/>
                </a:cubicBezTo>
                <a:cubicBezTo>
                  <a:pt x="783091" y="1450976"/>
                  <a:pt x="807150" y="1540767"/>
                  <a:pt x="877370" y="1581308"/>
                </a:cubicBezTo>
                <a:cubicBezTo>
                  <a:pt x="947590" y="1621850"/>
                  <a:pt x="1037380" y="1597790"/>
                  <a:pt x="1077922" y="1527570"/>
                </a:cubicBezTo>
                <a:cubicBezTo>
                  <a:pt x="1118463" y="1457350"/>
                  <a:pt x="1094404" y="1367560"/>
                  <a:pt x="1024184" y="1327019"/>
                </a:cubicBezTo>
                <a:close/>
                <a:moveTo>
                  <a:pt x="3610643" y="2228121"/>
                </a:moveTo>
                <a:cubicBezTo>
                  <a:pt x="3600833" y="2220477"/>
                  <a:pt x="3589363" y="2214630"/>
                  <a:pt x="3576595" y="2211209"/>
                </a:cubicBezTo>
                <a:cubicBezTo>
                  <a:pt x="3525522" y="2197524"/>
                  <a:pt x="3473024" y="2227833"/>
                  <a:pt x="3459339" y="2278906"/>
                </a:cubicBezTo>
                <a:cubicBezTo>
                  <a:pt x="3445654" y="2329979"/>
                  <a:pt x="3475964" y="2382476"/>
                  <a:pt x="3527037" y="2396161"/>
                </a:cubicBezTo>
                <a:cubicBezTo>
                  <a:pt x="3578110" y="2409846"/>
                  <a:pt x="3630607" y="2379537"/>
                  <a:pt x="3644292" y="2328464"/>
                </a:cubicBezTo>
                <a:cubicBezTo>
                  <a:pt x="3654556" y="2290159"/>
                  <a:pt x="3640073" y="2251053"/>
                  <a:pt x="3610643" y="2228121"/>
                </a:cubicBezTo>
                <a:close/>
                <a:moveTo>
                  <a:pt x="3948369" y="2177025"/>
                </a:moveTo>
                <a:lnTo>
                  <a:pt x="3902391" y="2247588"/>
                </a:lnTo>
                <a:cubicBezTo>
                  <a:pt x="3840166" y="2207044"/>
                  <a:pt x="3769677" y="2184131"/>
                  <a:pt x="3697935" y="2180296"/>
                </a:cubicBezTo>
                <a:cubicBezTo>
                  <a:pt x="3737123" y="2226403"/>
                  <a:pt x="3753617" y="2290363"/>
                  <a:pt x="3736768" y="2353243"/>
                </a:cubicBezTo>
                <a:cubicBezTo>
                  <a:pt x="3709398" y="2455390"/>
                  <a:pt x="3604404" y="2516008"/>
                  <a:pt x="3502258" y="2488638"/>
                </a:cubicBezTo>
                <a:cubicBezTo>
                  <a:pt x="3400111" y="2461268"/>
                  <a:pt x="3339493" y="2356274"/>
                  <a:pt x="3366863" y="2254127"/>
                </a:cubicBezTo>
                <a:cubicBezTo>
                  <a:pt x="3381032" y="2201247"/>
                  <a:pt x="3416004" y="2159497"/>
                  <a:pt x="3460818" y="2135698"/>
                </a:cubicBezTo>
                <a:cubicBezTo>
                  <a:pt x="3436032" y="2129730"/>
                  <a:pt x="3409996" y="2129302"/>
                  <a:pt x="3383900" y="2133133"/>
                </a:cubicBezTo>
                <a:cubicBezTo>
                  <a:pt x="3331988" y="2140756"/>
                  <a:pt x="3285146" y="2164460"/>
                  <a:pt x="3249703" y="2200200"/>
                </a:cubicBezTo>
                <a:cubicBezTo>
                  <a:pt x="3299772" y="2410806"/>
                  <a:pt x="3262997" y="2663063"/>
                  <a:pt x="3111944" y="2983361"/>
                </a:cubicBezTo>
                <a:cubicBezTo>
                  <a:pt x="2900481" y="3337269"/>
                  <a:pt x="2604169" y="3479398"/>
                  <a:pt x="2264290" y="3473876"/>
                </a:cubicBezTo>
                <a:lnTo>
                  <a:pt x="1854414" y="3947711"/>
                </a:lnTo>
                <a:lnTo>
                  <a:pt x="1615515" y="3809782"/>
                </a:lnTo>
                <a:lnTo>
                  <a:pt x="1764774" y="3379707"/>
                </a:lnTo>
                <a:cubicBezTo>
                  <a:pt x="1587770" y="3319643"/>
                  <a:pt x="1405350" y="3232972"/>
                  <a:pt x="1221865" y="3127037"/>
                </a:cubicBezTo>
                <a:cubicBezTo>
                  <a:pt x="1120271" y="3068382"/>
                  <a:pt x="1025311" y="3004264"/>
                  <a:pt x="938291" y="2935309"/>
                </a:cubicBezTo>
                <a:lnTo>
                  <a:pt x="509476" y="3157353"/>
                </a:lnTo>
                <a:lnTo>
                  <a:pt x="247593" y="2999226"/>
                </a:lnTo>
                <a:lnTo>
                  <a:pt x="599626" y="2603610"/>
                </a:lnTo>
                <a:cubicBezTo>
                  <a:pt x="384783" y="2338553"/>
                  <a:pt x="289709" y="2193107"/>
                  <a:pt x="174176" y="1843897"/>
                </a:cubicBezTo>
                <a:lnTo>
                  <a:pt x="0" y="1381252"/>
                </a:lnTo>
                <a:lnTo>
                  <a:pt x="107522" y="1111013"/>
                </a:lnTo>
                <a:cubicBezTo>
                  <a:pt x="159316" y="1021302"/>
                  <a:pt x="259400" y="1099908"/>
                  <a:pt x="349113" y="1151702"/>
                </a:cubicBezTo>
                <a:lnTo>
                  <a:pt x="486246" y="1217020"/>
                </a:lnTo>
                <a:cubicBezTo>
                  <a:pt x="628225" y="1148493"/>
                  <a:pt x="768311" y="1094036"/>
                  <a:pt x="908721" y="1057007"/>
                </a:cubicBezTo>
                <a:cubicBezTo>
                  <a:pt x="1011476" y="947354"/>
                  <a:pt x="1021990" y="857768"/>
                  <a:pt x="976491" y="611195"/>
                </a:cubicBezTo>
                <a:cubicBezTo>
                  <a:pt x="1335325" y="817429"/>
                  <a:pt x="1326102" y="899150"/>
                  <a:pt x="1389221" y="1007976"/>
                </a:cubicBezTo>
                <a:cubicBezTo>
                  <a:pt x="1615807" y="1002289"/>
                  <a:pt x="1836555" y="1044211"/>
                  <a:pt x="2066828" y="1133629"/>
                </a:cubicBezTo>
                <a:cubicBezTo>
                  <a:pt x="2047082" y="1203277"/>
                  <a:pt x="2048342" y="1275855"/>
                  <a:pt x="2067080" y="1343672"/>
                </a:cubicBezTo>
                <a:cubicBezTo>
                  <a:pt x="2009772" y="1325329"/>
                  <a:pt x="1950048" y="1312156"/>
                  <a:pt x="1888409" y="1302802"/>
                </a:cubicBezTo>
                <a:lnTo>
                  <a:pt x="1831983" y="1466454"/>
                </a:lnTo>
                <a:cubicBezTo>
                  <a:pt x="2171713" y="1545279"/>
                  <a:pt x="2334158" y="1639067"/>
                  <a:pt x="2533793" y="1871644"/>
                </a:cubicBezTo>
                <a:lnTo>
                  <a:pt x="2655130" y="1752801"/>
                </a:lnTo>
                <a:cubicBezTo>
                  <a:pt x="2623271" y="1710443"/>
                  <a:pt x="2589631" y="1671169"/>
                  <a:pt x="2553401" y="1635762"/>
                </a:cubicBezTo>
                <a:cubicBezTo>
                  <a:pt x="2626342" y="1620812"/>
                  <a:pt x="2694472" y="1585039"/>
                  <a:pt x="2748239" y="1530606"/>
                </a:cubicBezTo>
                <a:cubicBezTo>
                  <a:pt x="2959801" y="1699876"/>
                  <a:pt x="3152007" y="1908367"/>
                  <a:pt x="3223775" y="2111154"/>
                </a:cubicBezTo>
                <a:cubicBezTo>
                  <a:pt x="3265103" y="2076949"/>
                  <a:pt x="3316077" y="2055387"/>
                  <a:pt x="3371292" y="2047279"/>
                </a:cubicBezTo>
                <a:cubicBezTo>
                  <a:pt x="3454199" y="2035105"/>
                  <a:pt x="3536665" y="2054733"/>
                  <a:pt x="3603728" y="2099347"/>
                </a:cubicBezTo>
                <a:cubicBezTo>
                  <a:pt x="3679156" y="2088543"/>
                  <a:pt x="3756158" y="2095770"/>
                  <a:pt x="3828792" y="2119628"/>
                </a:cubicBezTo>
                <a:cubicBezTo>
                  <a:pt x="3870454" y="2133311"/>
                  <a:pt x="3910678" y="2152466"/>
                  <a:pt x="3948369" y="2177025"/>
                </a:cubicBezTo>
                <a:close/>
                <a:moveTo>
                  <a:pt x="2661401" y="883270"/>
                </a:moveTo>
                <a:cubicBezTo>
                  <a:pt x="2838812" y="985699"/>
                  <a:pt x="2899598" y="1212554"/>
                  <a:pt x="2797170" y="1389966"/>
                </a:cubicBezTo>
                <a:cubicBezTo>
                  <a:pt x="2694741" y="1567377"/>
                  <a:pt x="2467885" y="1628163"/>
                  <a:pt x="2290474" y="1525735"/>
                </a:cubicBezTo>
                <a:cubicBezTo>
                  <a:pt x="2113063" y="1423306"/>
                  <a:pt x="2052277" y="1196450"/>
                  <a:pt x="2154705" y="1019039"/>
                </a:cubicBezTo>
                <a:cubicBezTo>
                  <a:pt x="2257134" y="841627"/>
                  <a:pt x="2483990" y="780842"/>
                  <a:pt x="2661401" y="883270"/>
                </a:cubicBezTo>
                <a:close/>
                <a:moveTo>
                  <a:pt x="2494139" y="49756"/>
                </a:moveTo>
                <a:cubicBezTo>
                  <a:pt x="2671551" y="152184"/>
                  <a:pt x="2732337" y="379040"/>
                  <a:pt x="2629908" y="556451"/>
                </a:cubicBezTo>
                <a:cubicBezTo>
                  <a:pt x="2527480" y="733863"/>
                  <a:pt x="2300624" y="794648"/>
                  <a:pt x="2123212" y="692220"/>
                </a:cubicBezTo>
                <a:cubicBezTo>
                  <a:pt x="1945801" y="589791"/>
                  <a:pt x="1885015" y="362936"/>
                  <a:pt x="1987444" y="185524"/>
                </a:cubicBezTo>
                <a:cubicBezTo>
                  <a:pt x="2089872" y="8113"/>
                  <a:pt x="2316728" y="-52673"/>
                  <a:pt x="2494139" y="49756"/>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420" name="Google Shape;420;p37"/>
          <p:cNvSpPr/>
          <p:nvPr/>
        </p:nvSpPr>
        <p:spPr>
          <a:xfrm>
            <a:off x="3420672" y="1577187"/>
            <a:ext cx="227725" cy="227700"/>
          </a:xfrm>
          <a:custGeom>
            <a:rect b="b" l="l" r="r" t="t"/>
            <a:pathLst>
              <a:path extrusionOk="0" h="3960000" w="396044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sp>
        <p:nvSpPr>
          <p:cNvPr id="421" name="Google Shape;421;p37"/>
          <p:cNvSpPr/>
          <p:nvPr/>
        </p:nvSpPr>
        <p:spPr>
          <a:xfrm rot="8616939">
            <a:off x="3418628" y="4152571"/>
            <a:ext cx="228478" cy="222277"/>
          </a:xfrm>
          <a:custGeom>
            <a:rect b="b" l="l" r="r" t="t"/>
            <a:pathLst>
              <a:path extrusionOk="0" h="3862045" w="387236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sp>
        <p:nvSpPr>
          <p:cNvPr id="422" name="Google Shape;422;p37"/>
          <p:cNvSpPr/>
          <p:nvPr/>
        </p:nvSpPr>
        <p:spPr>
          <a:xfrm>
            <a:off x="4206650" y="611600"/>
            <a:ext cx="3798808" cy="600075"/>
          </a:xfrm>
          <a:custGeom>
            <a:rect b="b" l="l" r="r" t="t"/>
            <a:pathLst>
              <a:path extrusionOk="0" h="800100" w="4095750">
                <a:moveTo>
                  <a:pt x="4095750" y="0"/>
                </a:moveTo>
                <a:lnTo>
                  <a:pt x="0" y="0"/>
                </a:lnTo>
                <a:lnTo>
                  <a:pt x="0" y="800100"/>
                </a:lnTo>
                <a:lnTo>
                  <a:pt x="4086225" y="800100"/>
                </a:lnTo>
              </a:path>
            </a:pathLst>
          </a:custGeom>
          <a:noFill/>
          <a:ln cap="flat" cmpd="sng" w="381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3" name="Google Shape;423;p37"/>
          <p:cNvSpPr/>
          <p:nvPr/>
        </p:nvSpPr>
        <p:spPr>
          <a:xfrm>
            <a:off x="4940683" y="1625932"/>
            <a:ext cx="3338036" cy="600075"/>
          </a:xfrm>
          <a:custGeom>
            <a:rect b="b" l="l" r="r" t="t"/>
            <a:pathLst>
              <a:path extrusionOk="0" h="800100" w="4095750">
                <a:moveTo>
                  <a:pt x="4095750" y="0"/>
                </a:moveTo>
                <a:lnTo>
                  <a:pt x="0" y="0"/>
                </a:lnTo>
                <a:lnTo>
                  <a:pt x="0" y="800100"/>
                </a:lnTo>
                <a:lnTo>
                  <a:pt x="4086225" y="800100"/>
                </a:lnTo>
              </a:path>
            </a:pathLst>
          </a:custGeom>
          <a:noFill/>
          <a:ln cap="flat" cmpd="sng" w="381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4" name="Google Shape;424;p37"/>
          <p:cNvSpPr/>
          <p:nvPr/>
        </p:nvSpPr>
        <p:spPr>
          <a:xfrm>
            <a:off x="5161107" y="2806665"/>
            <a:ext cx="3338036" cy="600075"/>
          </a:xfrm>
          <a:custGeom>
            <a:rect b="b" l="l" r="r" t="t"/>
            <a:pathLst>
              <a:path extrusionOk="0" h="800100" w="4095750">
                <a:moveTo>
                  <a:pt x="4095750" y="0"/>
                </a:moveTo>
                <a:lnTo>
                  <a:pt x="0" y="0"/>
                </a:lnTo>
                <a:lnTo>
                  <a:pt x="0" y="800100"/>
                </a:lnTo>
                <a:lnTo>
                  <a:pt x="4086225" y="800100"/>
                </a:lnTo>
              </a:path>
            </a:pathLst>
          </a:custGeom>
          <a:noFill/>
          <a:ln cap="flat" cmpd="sng" w="381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5" name="Google Shape;425;p37"/>
          <p:cNvSpPr/>
          <p:nvPr/>
        </p:nvSpPr>
        <p:spPr>
          <a:xfrm>
            <a:off x="4362450" y="3987399"/>
            <a:ext cx="3338036" cy="600075"/>
          </a:xfrm>
          <a:custGeom>
            <a:rect b="b" l="l" r="r" t="t"/>
            <a:pathLst>
              <a:path extrusionOk="0" h="800100" w="4095750">
                <a:moveTo>
                  <a:pt x="4095750" y="0"/>
                </a:moveTo>
                <a:lnTo>
                  <a:pt x="0" y="0"/>
                </a:lnTo>
                <a:lnTo>
                  <a:pt x="0" y="800100"/>
                </a:lnTo>
                <a:lnTo>
                  <a:pt x="4086225" y="800100"/>
                </a:lnTo>
              </a:path>
            </a:pathLst>
          </a:custGeom>
          <a:noFill/>
          <a:ln cap="flat" cmpd="sng" w="381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426" name="Google Shape;426;p37"/>
          <p:cNvGrpSpPr/>
          <p:nvPr/>
        </p:nvGrpSpPr>
        <p:grpSpPr>
          <a:xfrm>
            <a:off x="4353883" y="642001"/>
            <a:ext cx="4049850" cy="427166"/>
            <a:chOff x="6565702" y="2053509"/>
            <a:chExt cx="2403900" cy="569554"/>
          </a:xfrm>
        </p:grpSpPr>
        <p:sp>
          <p:nvSpPr>
            <p:cNvPr id="427" name="Google Shape;427;p37"/>
            <p:cNvSpPr txBox="1"/>
            <p:nvPr/>
          </p:nvSpPr>
          <p:spPr>
            <a:xfrm>
              <a:off x="6565702" y="2305063"/>
              <a:ext cx="24039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rgbClr val="3F3F3F"/>
                  </a:solidFill>
                </a:rPr>
                <a:t>Analysis on text pattern on r/stocks and r/CryptoCurrency</a:t>
              </a:r>
              <a:endParaRPr sz="1300"/>
            </a:p>
          </p:txBody>
        </p:sp>
        <p:sp>
          <p:nvSpPr>
            <p:cNvPr id="428" name="Google Shape;428;p37"/>
            <p:cNvSpPr txBox="1"/>
            <p:nvPr/>
          </p:nvSpPr>
          <p:spPr>
            <a:xfrm>
              <a:off x="6583306" y="2053509"/>
              <a:ext cx="20205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3F3F3F"/>
                  </a:solidFill>
                </a:rPr>
                <a:t>Introduction</a:t>
              </a:r>
              <a:endParaRPr b="1" sz="1100">
                <a:solidFill>
                  <a:srgbClr val="3F3F3F"/>
                </a:solidFill>
                <a:latin typeface="Arial"/>
                <a:ea typeface="Arial"/>
                <a:cs typeface="Arial"/>
                <a:sym typeface="Arial"/>
              </a:endParaRPr>
            </a:p>
          </p:txBody>
        </p:sp>
      </p:grpSp>
      <p:grpSp>
        <p:nvGrpSpPr>
          <p:cNvPr id="429" name="Google Shape;429;p37"/>
          <p:cNvGrpSpPr/>
          <p:nvPr/>
        </p:nvGrpSpPr>
        <p:grpSpPr>
          <a:xfrm>
            <a:off x="5101217" y="1655627"/>
            <a:ext cx="3045753" cy="596587"/>
            <a:chOff x="6565695" y="2053509"/>
            <a:chExt cx="2038111" cy="795449"/>
          </a:xfrm>
        </p:grpSpPr>
        <p:sp>
          <p:nvSpPr>
            <p:cNvPr id="430" name="Google Shape;430;p37"/>
            <p:cNvSpPr txBox="1"/>
            <p:nvPr/>
          </p:nvSpPr>
          <p:spPr>
            <a:xfrm>
              <a:off x="6565695" y="2305058"/>
              <a:ext cx="2037900" cy="543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rgbClr val="3F3F3F"/>
                  </a:solidFill>
                </a:rPr>
                <a:t>What similarities or differences we can observe from EDA?</a:t>
              </a:r>
              <a:endParaRPr sz="1300"/>
            </a:p>
          </p:txBody>
        </p:sp>
        <p:sp>
          <p:nvSpPr>
            <p:cNvPr id="431" name="Google Shape;431;p37"/>
            <p:cNvSpPr txBox="1"/>
            <p:nvPr/>
          </p:nvSpPr>
          <p:spPr>
            <a:xfrm>
              <a:off x="6583306" y="2053509"/>
              <a:ext cx="20205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3F3F3F"/>
                  </a:solidFill>
                </a:rPr>
                <a:t>Subreddit Post First Outlook</a:t>
              </a:r>
              <a:endParaRPr b="1" sz="1100">
                <a:solidFill>
                  <a:srgbClr val="3F3F3F"/>
                </a:solidFill>
                <a:latin typeface="Arial"/>
                <a:ea typeface="Arial"/>
                <a:cs typeface="Arial"/>
                <a:sym typeface="Arial"/>
              </a:endParaRPr>
            </a:p>
          </p:txBody>
        </p:sp>
      </p:grpSp>
      <p:grpSp>
        <p:nvGrpSpPr>
          <p:cNvPr id="432" name="Google Shape;432;p37"/>
          <p:cNvGrpSpPr/>
          <p:nvPr/>
        </p:nvGrpSpPr>
        <p:grpSpPr>
          <a:xfrm>
            <a:off x="5329624" y="2835655"/>
            <a:ext cx="3169263" cy="427162"/>
            <a:chOff x="6565695" y="2053509"/>
            <a:chExt cx="2038111" cy="569549"/>
          </a:xfrm>
        </p:grpSpPr>
        <p:sp>
          <p:nvSpPr>
            <p:cNvPr id="433" name="Google Shape;433;p37"/>
            <p:cNvSpPr txBox="1"/>
            <p:nvPr/>
          </p:nvSpPr>
          <p:spPr>
            <a:xfrm>
              <a:off x="6565695" y="2305058"/>
              <a:ext cx="20379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rgbClr val="3F3F3F"/>
                  </a:solidFill>
                </a:rPr>
                <a:t>Vectorizer analysis and diving on the modeling</a:t>
              </a:r>
              <a:endParaRPr sz="1300"/>
            </a:p>
          </p:txBody>
        </p:sp>
        <p:sp>
          <p:nvSpPr>
            <p:cNvPr id="434" name="Google Shape;434;p37"/>
            <p:cNvSpPr txBox="1"/>
            <p:nvPr/>
          </p:nvSpPr>
          <p:spPr>
            <a:xfrm>
              <a:off x="6583306" y="2053509"/>
              <a:ext cx="20205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3F3F3F"/>
                  </a:solidFill>
                </a:rPr>
                <a:t>Pre-processing and Exploration</a:t>
              </a:r>
              <a:endParaRPr b="1" sz="1100">
                <a:solidFill>
                  <a:srgbClr val="3F3F3F"/>
                </a:solidFill>
                <a:latin typeface="Arial"/>
                <a:ea typeface="Arial"/>
                <a:cs typeface="Arial"/>
                <a:sym typeface="Arial"/>
              </a:endParaRPr>
            </a:p>
          </p:txBody>
        </p:sp>
      </p:grpSp>
      <p:grpSp>
        <p:nvGrpSpPr>
          <p:cNvPr id="435" name="Google Shape;435;p37"/>
          <p:cNvGrpSpPr/>
          <p:nvPr/>
        </p:nvGrpSpPr>
        <p:grpSpPr>
          <a:xfrm>
            <a:off x="4509740" y="4015611"/>
            <a:ext cx="3045753" cy="427162"/>
            <a:chOff x="6565695" y="2053509"/>
            <a:chExt cx="2038111" cy="569549"/>
          </a:xfrm>
        </p:grpSpPr>
        <p:sp>
          <p:nvSpPr>
            <p:cNvPr id="436" name="Google Shape;436;p37"/>
            <p:cNvSpPr txBox="1"/>
            <p:nvPr/>
          </p:nvSpPr>
          <p:spPr>
            <a:xfrm>
              <a:off x="6565695" y="2305058"/>
              <a:ext cx="20379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solidFill>
                    <a:srgbClr val="3F3F3F"/>
                  </a:solidFill>
                </a:rPr>
                <a:t>What is wrong and how can it go wrong?</a:t>
              </a:r>
              <a:endParaRPr sz="1300"/>
            </a:p>
          </p:txBody>
        </p:sp>
        <p:sp>
          <p:nvSpPr>
            <p:cNvPr id="437" name="Google Shape;437;p37"/>
            <p:cNvSpPr txBox="1"/>
            <p:nvPr/>
          </p:nvSpPr>
          <p:spPr>
            <a:xfrm>
              <a:off x="6583306" y="2053509"/>
              <a:ext cx="20205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3F3F3F"/>
                  </a:solidFill>
                </a:rPr>
                <a:t>Summary</a:t>
              </a:r>
              <a:endParaRPr b="1" sz="1100">
                <a:solidFill>
                  <a:srgbClr val="3F3F3F"/>
                </a:solidFill>
                <a:latin typeface="Arial"/>
                <a:ea typeface="Arial"/>
                <a:cs typeface="Arial"/>
                <a:sym typeface="Arial"/>
              </a:endParaRPr>
            </a:p>
          </p:txBody>
        </p:sp>
      </p:grpSp>
      <p:grpSp>
        <p:nvGrpSpPr>
          <p:cNvPr id="438" name="Google Shape;438;p37"/>
          <p:cNvGrpSpPr/>
          <p:nvPr/>
        </p:nvGrpSpPr>
        <p:grpSpPr>
          <a:xfrm>
            <a:off x="678069" y="2454247"/>
            <a:ext cx="2038333" cy="1355017"/>
            <a:chOff x="6917382" y="4652701"/>
            <a:chExt cx="2983072" cy="1983048"/>
          </a:xfrm>
        </p:grpSpPr>
        <p:sp>
          <p:nvSpPr>
            <p:cNvPr id="439" name="Google Shape;439;p37"/>
            <p:cNvSpPr/>
            <p:nvPr/>
          </p:nvSpPr>
          <p:spPr>
            <a:xfrm>
              <a:off x="6917382" y="4652701"/>
              <a:ext cx="2983072" cy="1983048"/>
            </a:xfrm>
            <a:custGeom>
              <a:rect b="b" l="l" r="r" t="t"/>
              <a:pathLst>
                <a:path extrusionOk="0" h="1983048" w="2983072">
                  <a:moveTo>
                    <a:pt x="2977241" y="1404120"/>
                  </a:moveTo>
                  <a:cubicBezTo>
                    <a:pt x="2934953" y="1378976"/>
                    <a:pt x="1826903" y="1330402"/>
                    <a:pt x="1664038" y="1312116"/>
                  </a:cubicBezTo>
                  <a:cubicBezTo>
                    <a:pt x="1645752" y="1310401"/>
                    <a:pt x="1638895" y="1303544"/>
                    <a:pt x="1634323" y="1288114"/>
                  </a:cubicBezTo>
                  <a:cubicBezTo>
                    <a:pt x="1595464" y="1168680"/>
                    <a:pt x="1325737" y="356644"/>
                    <a:pt x="1230305" y="69774"/>
                  </a:cubicBezTo>
                  <a:cubicBezTo>
                    <a:pt x="1212018" y="14914"/>
                    <a:pt x="1189160" y="-1087"/>
                    <a:pt x="1130872" y="56"/>
                  </a:cubicBezTo>
                  <a:cubicBezTo>
                    <a:pt x="1060011" y="1199"/>
                    <a:pt x="140541" y="14914"/>
                    <a:pt x="68538" y="15486"/>
                  </a:cubicBezTo>
                  <a:cubicBezTo>
                    <a:pt x="17678" y="16057"/>
                    <a:pt x="-6894" y="48059"/>
                    <a:pt x="1678" y="98918"/>
                  </a:cubicBezTo>
                  <a:cubicBezTo>
                    <a:pt x="6249" y="125776"/>
                    <a:pt x="422840" y="1433835"/>
                    <a:pt x="437126" y="1469265"/>
                  </a:cubicBezTo>
                  <a:cubicBezTo>
                    <a:pt x="467413" y="1548126"/>
                    <a:pt x="471413" y="1637273"/>
                    <a:pt x="531416" y="1703562"/>
                  </a:cubicBezTo>
                  <a:cubicBezTo>
                    <a:pt x="458270" y="1744707"/>
                    <a:pt x="455413" y="1751564"/>
                    <a:pt x="478271" y="1825853"/>
                  </a:cubicBezTo>
                  <a:cubicBezTo>
                    <a:pt x="489700" y="1863569"/>
                    <a:pt x="514272" y="1885284"/>
                    <a:pt x="554274" y="1888141"/>
                  </a:cubicBezTo>
                  <a:cubicBezTo>
                    <a:pt x="729711" y="1900713"/>
                    <a:pt x="1952051" y="1985289"/>
                    <a:pt x="2109201" y="1983003"/>
                  </a:cubicBezTo>
                  <a:cubicBezTo>
                    <a:pt x="2188062" y="1981288"/>
                    <a:pt x="2226350" y="1983574"/>
                    <a:pt x="2322354" y="1912714"/>
                  </a:cubicBezTo>
                  <a:cubicBezTo>
                    <a:pt x="2388643" y="1865283"/>
                    <a:pt x="2905809" y="1512125"/>
                    <a:pt x="2959525" y="1470408"/>
                  </a:cubicBezTo>
                  <a:cubicBezTo>
                    <a:pt x="2984670" y="1449836"/>
                    <a:pt x="2988098" y="1430978"/>
                    <a:pt x="2977241" y="1404120"/>
                  </a:cubicBezTo>
                  <a:lnTo>
                    <a:pt x="2977241" y="1404120"/>
                  </a:lnTo>
                  <a:close/>
                </a:path>
              </a:pathLst>
            </a:custGeom>
            <a:solidFill>
              <a:srgbClr val="48484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40" name="Google Shape;440;p37"/>
            <p:cNvSpPr/>
            <p:nvPr/>
          </p:nvSpPr>
          <p:spPr>
            <a:xfrm>
              <a:off x="7049409" y="4778370"/>
              <a:ext cx="1445617" cy="1416648"/>
            </a:xfrm>
            <a:custGeom>
              <a:rect b="b" l="l" r="r" t="t"/>
              <a:pathLst>
                <a:path extrusionOk="0" h="1416648" w="1445617">
                  <a:moveTo>
                    <a:pt x="1442293" y="1036725"/>
                  </a:moveTo>
                  <a:cubicBezTo>
                    <a:pt x="1410292" y="948150"/>
                    <a:pt x="1380005" y="859003"/>
                    <a:pt x="1349718" y="770427"/>
                  </a:cubicBezTo>
                  <a:cubicBezTo>
                    <a:pt x="1263999" y="521845"/>
                    <a:pt x="1178853" y="273833"/>
                    <a:pt x="1094277" y="25251"/>
                  </a:cubicBezTo>
                  <a:cubicBezTo>
                    <a:pt x="1087991" y="6964"/>
                    <a:pt x="1080563" y="-1036"/>
                    <a:pt x="1059419" y="107"/>
                  </a:cubicBezTo>
                  <a:cubicBezTo>
                    <a:pt x="1013131" y="2964"/>
                    <a:pt x="181093" y="35537"/>
                    <a:pt x="62802" y="41251"/>
                  </a:cubicBezTo>
                  <a:cubicBezTo>
                    <a:pt x="-9201" y="44680"/>
                    <a:pt x="-9201" y="41823"/>
                    <a:pt x="13086" y="109255"/>
                  </a:cubicBezTo>
                  <a:cubicBezTo>
                    <a:pt x="64517" y="264690"/>
                    <a:pt x="115948" y="420126"/>
                    <a:pt x="166807" y="575561"/>
                  </a:cubicBezTo>
                  <a:cubicBezTo>
                    <a:pt x="254811" y="845288"/>
                    <a:pt x="342243" y="1115586"/>
                    <a:pt x="430247" y="1385312"/>
                  </a:cubicBezTo>
                  <a:cubicBezTo>
                    <a:pt x="442248" y="1422457"/>
                    <a:pt x="442819" y="1421314"/>
                    <a:pt x="478250" y="1408742"/>
                  </a:cubicBezTo>
                  <a:cubicBezTo>
                    <a:pt x="687973" y="1333881"/>
                    <a:pt x="897126" y="1259592"/>
                    <a:pt x="1106278" y="1184160"/>
                  </a:cubicBezTo>
                  <a:cubicBezTo>
                    <a:pt x="1152566" y="1167588"/>
                    <a:pt x="1201139" y="1155016"/>
                    <a:pt x="1245141" y="1132729"/>
                  </a:cubicBezTo>
                  <a:lnTo>
                    <a:pt x="1245141" y="1132729"/>
                  </a:lnTo>
                  <a:lnTo>
                    <a:pt x="1245141" y="1132729"/>
                  </a:lnTo>
                  <a:cubicBezTo>
                    <a:pt x="1304573" y="1112157"/>
                    <a:pt x="1364004" y="1090442"/>
                    <a:pt x="1424007" y="1071012"/>
                  </a:cubicBezTo>
                  <a:cubicBezTo>
                    <a:pt x="1445150" y="1065298"/>
                    <a:pt x="1449722" y="1057869"/>
                    <a:pt x="1442293" y="1036725"/>
                  </a:cubicBezTo>
                  <a:lnTo>
                    <a:pt x="1442293" y="103672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41" name="Google Shape;441;p37"/>
            <p:cNvSpPr/>
            <p:nvPr/>
          </p:nvSpPr>
          <p:spPr>
            <a:xfrm>
              <a:off x="7048837" y="4800764"/>
              <a:ext cx="1251998" cy="1394255"/>
            </a:xfrm>
            <a:custGeom>
              <a:rect b="b" l="l" r="r" t="t"/>
              <a:pathLst>
                <a:path extrusionOk="0" h="1394255" w="1251998">
                  <a:moveTo>
                    <a:pt x="1251999" y="1108050"/>
                  </a:moveTo>
                  <a:lnTo>
                    <a:pt x="413104" y="0"/>
                  </a:lnTo>
                  <a:cubicBezTo>
                    <a:pt x="296527" y="10858"/>
                    <a:pt x="179379" y="10286"/>
                    <a:pt x="62802" y="16001"/>
                  </a:cubicBezTo>
                  <a:cubicBezTo>
                    <a:pt x="-9201" y="19429"/>
                    <a:pt x="-9201" y="16572"/>
                    <a:pt x="13086" y="84575"/>
                  </a:cubicBezTo>
                  <a:cubicBezTo>
                    <a:pt x="64517" y="240011"/>
                    <a:pt x="115948" y="396018"/>
                    <a:pt x="166807" y="551453"/>
                  </a:cubicBezTo>
                  <a:cubicBezTo>
                    <a:pt x="254811" y="821751"/>
                    <a:pt x="342243" y="1092049"/>
                    <a:pt x="429676" y="1362919"/>
                  </a:cubicBezTo>
                  <a:cubicBezTo>
                    <a:pt x="441677" y="1400063"/>
                    <a:pt x="442248" y="1398920"/>
                    <a:pt x="477678" y="1386348"/>
                  </a:cubicBezTo>
                  <a:cubicBezTo>
                    <a:pt x="686830" y="1311488"/>
                    <a:pt x="896554" y="1237199"/>
                    <a:pt x="1105706" y="1161195"/>
                  </a:cubicBezTo>
                  <a:cubicBezTo>
                    <a:pt x="1151994" y="1144623"/>
                    <a:pt x="1200568" y="1132051"/>
                    <a:pt x="1244570" y="1109764"/>
                  </a:cubicBezTo>
                  <a:lnTo>
                    <a:pt x="1244570" y="1109764"/>
                  </a:lnTo>
                  <a:lnTo>
                    <a:pt x="1244570" y="1109764"/>
                  </a:lnTo>
                  <a:cubicBezTo>
                    <a:pt x="1247427" y="1109764"/>
                    <a:pt x="1249713" y="1108621"/>
                    <a:pt x="1251999" y="1108050"/>
                  </a:cubicBezTo>
                  <a:lnTo>
                    <a:pt x="1251999" y="1108050"/>
                  </a:lnTo>
                  <a:close/>
                </a:path>
              </a:pathLst>
            </a:custGeom>
            <a:solidFill>
              <a:schemeClr val="lt1">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42" name="Google Shape;442;p37"/>
            <p:cNvSpPr/>
            <p:nvPr/>
          </p:nvSpPr>
          <p:spPr>
            <a:xfrm>
              <a:off x="7409336" y="6400982"/>
              <a:ext cx="1760252" cy="217078"/>
            </a:xfrm>
            <a:custGeom>
              <a:rect b="b" l="l" r="r" t="t"/>
              <a:pathLst>
                <a:path extrusionOk="0" h="217078" w="1760252">
                  <a:moveTo>
                    <a:pt x="1634963" y="216435"/>
                  </a:moveTo>
                  <a:cubicBezTo>
                    <a:pt x="1518386" y="208435"/>
                    <a:pt x="207470" y="130145"/>
                    <a:pt x="84035" y="121574"/>
                  </a:cubicBezTo>
                  <a:cubicBezTo>
                    <a:pt x="30319" y="118145"/>
                    <a:pt x="-5111" y="77572"/>
                    <a:pt x="603" y="29570"/>
                  </a:cubicBezTo>
                  <a:cubicBezTo>
                    <a:pt x="3460" y="7854"/>
                    <a:pt x="13175" y="-3575"/>
                    <a:pt x="37748" y="997"/>
                  </a:cubicBezTo>
                  <a:cubicBezTo>
                    <a:pt x="112608" y="13569"/>
                    <a:pt x="1641820" y="147289"/>
                    <a:pt x="1735539" y="162718"/>
                  </a:cubicBezTo>
                  <a:cubicBezTo>
                    <a:pt x="1746968" y="164433"/>
                    <a:pt x="1758397" y="167290"/>
                    <a:pt x="1760111" y="178719"/>
                  </a:cubicBezTo>
                  <a:cubicBezTo>
                    <a:pt x="1761825" y="192434"/>
                    <a:pt x="1747539" y="194148"/>
                    <a:pt x="1737824" y="197577"/>
                  </a:cubicBezTo>
                  <a:cubicBezTo>
                    <a:pt x="1704109" y="209006"/>
                    <a:pt x="1670964" y="219864"/>
                    <a:pt x="1634963" y="216435"/>
                  </a:cubicBezTo>
                  <a:lnTo>
                    <a:pt x="1634963" y="216435"/>
                  </a:lnTo>
                  <a:close/>
                </a:path>
              </a:pathLst>
            </a:custGeom>
            <a:solidFill>
              <a:srgbClr val="6F6F6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43" name="Google Shape;443;p37"/>
            <p:cNvSpPr/>
            <p:nvPr/>
          </p:nvSpPr>
          <p:spPr>
            <a:xfrm>
              <a:off x="6952507" y="4726584"/>
              <a:ext cx="531234" cy="1611633"/>
            </a:xfrm>
            <a:custGeom>
              <a:rect b="b" l="l" r="r" t="t"/>
              <a:pathLst>
                <a:path extrusionOk="0" h="1611633" w="531234">
                  <a:moveTo>
                    <a:pt x="531149" y="1599963"/>
                  </a:moveTo>
                  <a:cubicBezTo>
                    <a:pt x="531720" y="1604535"/>
                    <a:pt x="529434" y="1608535"/>
                    <a:pt x="524291" y="1610821"/>
                  </a:cubicBezTo>
                  <a:cubicBezTo>
                    <a:pt x="518577" y="1613107"/>
                    <a:pt x="514005" y="1610249"/>
                    <a:pt x="511719" y="1606249"/>
                  </a:cubicBezTo>
                  <a:cubicBezTo>
                    <a:pt x="507148" y="1595392"/>
                    <a:pt x="503719" y="1584534"/>
                    <a:pt x="500290" y="1573105"/>
                  </a:cubicBezTo>
                  <a:cubicBezTo>
                    <a:pt x="431716" y="1359953"/>
                    <a:pt x="363141" y="1146800"/>
                    <a:pt x="294567" y="933648"/>
                  </a:cubicBezTo>
                  <a:cubicBezTo>
                    <a:pt x="199134" y="634777"/>
                    <a:pt x="103701" y="335335"/>
                    <a:pt x="8840" y="36464"/>
                  </a:cubicBezTo>
                  <a:cubicBezTo>
                    <a:pt x="5411" y="25607"/>
                    <a:pt x="-8876" y="6749"/>
                    <a:pt x="8268" y="1034"/>
                  </a:cubicBezTo>
                  <a:cubicBezTo>
                    <a:pt x="27126" y="-5252"/>
                    <a:pt x="24840" y="18749"/>
                    <a:pt x="28269" y="29035"/>
                  </a:cubicBezTo>
                  <a:cubicBezTo>
                    <a:pt x="115702" y="299905"/>
                    <a:pt x="201420" y="571917"/>
                    <a:pt x="288281" y="843358"/>
                  </a:cubicBezTo>
                  <a:cubicBezTo>
                    <a:pt x="366570" y="1089083"/>
                    <a:pt x="446002" y="1334237"/>
                    <a:pt x="524863" y="1579962"/>
                  </a:cubicBezTo>
                  <a:cubicBezTo>
                    <a:pt x="526577" y="1585677"/>
                    <a:pt x="528292" y="1592535"/>
                    <a:pt x="531149" y="1599963"/>
                  </a:cubicBezTo>
                  <a:lnTo>
                    <a:pt x="531149" y="1599963"/>
                  </a:lnTo>
                  <a:close/>
                </a:path>
              </a:pathLst>
            </a:custGeom>
            <a:solidFill>
              <a:srgbClr val="90909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44" name="Google Shape;444;p37"/>
            <p:cNvSpPr/>
            <p:nvPr/>
          </p:nvSpPr>
          <p:spPr>
            <a:xfrm>
              <a:off x="7729130" y="6057561"/>
              <a:ext cx="662402" cy="280414"/>
            </a:xfrm>
            <a:custGeom>
              <a:rect b="b" l="l" r="r" t="t"/>
              <a:pathLst>
                <a:path extrusionOk="0" h="280414" w="662402">
                  <a:moveTo>
                    <a:pt x="13395" y="280415"/>
                  </a:moveTo>
                  <a:cubicBezTo>
                    <a:pt x="6537" y="280415"/>
                    <a:pt x="1394" y="279844"/>
                    <a:pt x="251" y="273557"/>
                  </a:cubicBezTo>
                  <a:cubicBezTo>
                    <a:pt x="-1463" y="264414"/>
                    <a:pt x="5966" y="261557"/>
                    <a:pt x="11109" y="259271"/>
                  </a:cubicBezTo>
                  <a:cubicBezTo>
                    <a:pt x="48825" y="243270"/>
                    <a:pt x="460272" y="77549"/>
                    <a:pt x="628280" y="10117"/>
                  </a:cubicBezTo>
                  <a:cubicBezTo>
                    <a:pt x="638566" y="6117"/>
                    <a:pt x="653995" y="-8741"/>
                    <a:pt x="660853" y="7260"/>
                  </a:cubicBezTo>
                  <a:cubicBezTo>
                    <a:pt x="668282" y="23832"/>
                    <a:pt x="647138" y="24403"/>
                    <a:pt x="636852" y="28975"/>
                  </a:cubicBezTo>
                  <a:cubicBezTo>
                    <a:pt x="435700" y="111265"/>
                    <a:pt x="18538" y="278701"/>
                    <a:pt x="13395" y="280415"/>
                  </a:cubicBezTo>
                  <a:lnTo>
                    <a:pt x="13395" y="280415"/>
                  </a:lnTo>
                  <a:close/>
                </a:path>
              </a:pathLst>
            </a:custGeom>
            <a:solidFill>
              <a:srgbClr val="908F9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45" name="Google Shape;445;p37"/>
            <p:cNvSpPr/>
            <p:nvPr/>
          </p:nvSpPr>
          <p:spPr>
            <a:xfrm>
              <a:off x="7609376" y="6263687"/>
              <a:ext cx="114290" cy="51430"/>
            </a:xfrm>
            <a:custGeom>
              <a:rect b="b" l="l" r="r" t="t"/>
              <a:pathLst>
                <a:path extrusionOk="0" h="51430" w="114290">
                  <a:moveTo>
                    <a:pt x="0" y="42288"/>
                  </a:moveTo>
                  <a:cubicBezTo>
                    <a:pt x="36573" y="28001"/>
                    <a:pt x="73718" y="14286"/>
                    <a:pt x="110862" y="0"/>
                  </a:cubicBezTo>
                  <a:cubicBezTo>
                    <a:pt x="112005" y="3429"/>
                    <a:pt x="113148" y="6286"/>
                    <a:pt x="114291" y="9143"/>
                  </a:cubicBezTo>
                  <a:cubicBezTo>
                    <a:pt x="77718" y="23429"/>
                    <a:pt x="40573" y="37145"/>
                    <a:pt x="3429" y="51431"/>
                  </a:cubicBezTo>
                  <a:cubicBezTo>
                    <a:pt x="2286" y="48574"/>
                    <a:pt x="1143" y="45145"/>
                    <a:pt x="0" y="42288"/>
                  </a:cubicBezTo>
                  <a:lnTo>
                    <a:pt x="0" y="42288"/>
                  </a:lnTo>
                  <a:close/>
                </a:path>
              </a:pathLst>
            </a:custGeom>
            <a:solidFill>
              <a:srgbClr val="D0D0D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446" name="Google Shape;446;p37"/>
          <p:cNvGrpSpPr/>
          <p:nvPr/>
        </p:nvGrpSpPr>
        <p:grpSpPr>
          <a:xfrm>
            <a:off x="2433540" y="2243843"/>
            <a:ext cx="1015795" cy="1442355"/>
            <a:chOff x="4160748" y="2978953"/>
            <a:chExt cx="1013869" cy="1439620"/>
          </a:xfrm>
        </p:grpSpPr>
        <p:grpSp>
          <p:nvGrpSpPr>
            <p:cNvPr id="447" name="Google Shape;447;p37"/>
            <p:cNvGrpSpPr/>
            <p:nvPr/>
          </p:nvGrpSpPr>
          <p:grpSpPr>
            <a:xfrm>
              <a:off x="4160748" y="2978953"/>
              <a:ext cx="1013869" cy="1439620"/>
              <a:chOff x="5537539" y="2335977"/>
              <a:chExt cx="1157120" cy="2061311"/>
            </a:xfrm>
          </p:grpSpPr>
          <p:sp>
            <p:nvSpPr>
              <p:cNvPr id="448" name="Google Shape;448;p37"/>
              <p:cNvSpPr/>
              <p:nvPr/>
            </p:nvSpPr>
            <p:spPr>
              <a:xfrm>
                <a:off x="5537852" y="2496480"/>
                <a:ext cx="1156465" cy="606268"/>
              </a:xfrm>
              <a:custGeom>
                <a:rect b="b" l="l" r="r" t="t"/>
                <a:pathLst>
                  <a:path extrusionOk="0" h="606268" w="1156465">
                    <a:moveTo>
                      <a:pt x="701" y="0"/>
                    </a:moveTo>
                    <a:cubicBezTo>
                      <a:pt x="43805" y="34344"/>
                      <a:pt x="93568" y="48712"/>
                      <a:pt x="143682" y="60977"/>
                    </a:cubicBezTo>
                    <a:cubicBezTo>
                      <a:pt x="226036" y="80953"/>
                      <a:pt x="309442" y="92517"/>
                      <a:pt x="393899" y="96723"/>
                    </a:cubicBezTo>
                    <a:cubicBezTo>
                      <a:pt x="469244" y="100577"/>
                      <a:pt x="544590" y="104432"/>
                      <a:pt x="619935" y="103381"/>
                    </a:cubicBezTo>
                    <a:cubicBezTo>
                      <a:pt x="759762" y="101278"/>
                      <a:pt x="899239" y="91466"/>
                      <a:pt x="1035562" y="55721"/>
                    </a:cubicBezTo>
                    <a:cubicBezTo>
                      <a:pt x="1078667" y="44506"/>
                      <a:pt x="1120369" y="30138"/>
                      <a:pt x="1157867" y="350"/>
                    </a:cubicBezTo>
                    <a:cubicBezTo>
                      <a:pt x="1157867" y="6308"/>
                      <a:pt x="1157867" y="10864"/>
                      <a:pt x="1157867" y="15069"/>
                    </a:cubicBezTo>
                    <a:cubicBezTo>
                      <a:pt x="1157867" y="169264"/>
                      <a:pt x="1157516" y="323109"/>
                      <a:pt x="1158217" y="477305"/>
                    </a:cubicBezTo>
                    <a:cubicBezTo>
                      <a:pt x="1158217" y="496579"/>
                      <a:pt x="1150858" y="508845"/>
                      <a:pt x="1136490" y="519007"/>
                    </a:cubicBezTo>
                    <a:cubicBezTo>
                      <a:pt x="1109856" y="537581"/>
                      <a:pt x="1079718" y="548094"/>
                      <a:pt x="1049229" y="557206"/>
                    </a:cubicBezTo>
                    <a:cubicBezTo>
                      <a:pt x="974234" y="579284"/>
                      <a:pt x="897137" y="590148"/>
                      <a:pt x="819338" y="598558"/>
                    </a:cubicBezTo>
                    <a:cubicBezTo>
                      <a:pt x="721214" y="609072"/>
                      <a:pt x="622739" y="610824"/>
                      <a:pt x="524264" y="609072"/>
                    </a:cubicBezTo>
                    <a:cubicBezTo>
                      <a:pt x="391095" y="606618"/>
                      <a:pt x="258628" y="596806"/>
                      <a:pt x="129314" y="562112"/>
                    </a:cubicBezTo>
                    <a:cubicBezTo>
                      <a:pt x="96022" y="553001"/>
                      <a:pt x="63781" y="538632"/>
                      <a:pt x="31890" y="524264"/>
                    </a:cubicBezTo>
                    <a:cubicBezTo>
                      <a:pt x="9462" y="514452"/>
                      <a:pt x="0" y="496579"/>
                      <a:pt x="0" y="469945"/>
                    </a:cubicBezTo>
                    <a:cubicBezTo>
                      <a:pt x="1051" y="318554"/>
                      <a:pt x="701" y="166811"/>
                      <a:pt x="701" y="15420"/>
                    </a:cubicBezTo>
                    <a:cubicBezTo>
                      <a:pt x="701" y="11214"/>
                      <a:pt x="701" y="6658"/>
                      <a:pt x="701"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49" name="Google Shape;449;p37"/>
              <p:cNvSpPr/>
              <p:nvPr/>
            </p:nvSpPr>
            <p:spPr>
              <a:xfrm>
                <a:off x="5538194" y="3144451"/>
                <a:ext cx="1156465" cy="606268"/>
              </a:xfrm>
              <a:custGeom>
                <a:rect b="b" l="l" r="r" t="t"/>
                <a:pathLst>
                  <a:path extrusionOk="0" h="606268" w="1156465">
                    <a:moveTo>
                      <a:pt x="1157875" y="3154"/>
                    </a:moveTo>
                    <a:cubicBezTo>
                      <a:pt x="1157875" y="4906"/>
                      <a:pt x="1157875" y="8761"/>
                      <a:pt x="1157875" y="12616"/>
                    </a:cubicBezTo>
                    <a:cubicBezTo>
                      <a:pt x="1157875" y="167863"/>
                      <a:pt x="1157875" y="323460"/>
                      <a:pt x="1158226" y="478706"/>
                    </a:cubicBezTo>
                    <a:cubicBezTo>
                      <a:pt x="1158226" y="493776"/>
                      <a:pt x="1152619" y="504990"/>
                      <a:pt x="1141404" y="513751"/>
                    </a:cubicBezTo>
                    <a:cubicBezTo>
                      <a:pt x="1112668" y="536530"/>
                      <a:pt x="1078675" y="547393"/>
                      <a:pt x="1043981" y="557556"/>
                    </a:cubicBezTo>
                    <a:cubicBezTo>
                      <a:pt x="965131" y="580335"/>
                      <a:pt x="884178" y="591199"/>
                      <a:pt x="802525" y="598909"/>
                    </a:cubicBezTo>
                    <a:cubicBezTo>
                      <a:pt x="710358" y="607670"/>
                      <a:pt x="617841" y="610473"/>
                      <a:pt x="525324" y="608371"/>
                    </a:cubicBezTo>
                    <a:cubicBezTo>
                      <a:pt x="393206" y="605217"/>
                      <a:pt x="261089" y="596105"/>
                      <a:pt x="132827" y="562112"/>
                    </a:cubicBezTo>
                    <a:cubicBezTo>
                      <a:pt x="98833" y="553351"/>
                      <a:pt x="66242" y="538632"/>
                      <a:pt x="34001" y="524615"/>
                    </a:cubicBezTo>
                    <a:cubicBezTo>
                      <a:pt x="10522" y="514101"/>
                      <a:pt x="-342" y="495878"/>
                      <a:pt x="8" y="467843"/>
                    </a:cubicBezTo>
                    <a:cubicBezTo>
                      <a:pt x="1410" y="316801"/>
                      <a:pt x="709" y="165760"/>
                      <a:pt x="709" y="14368"/>
                    </a:cubicBezTo>
                    <a:cubicBezTo>
                      <a:pt x="709" y="9812"/>
                      <a:pt x="709" y="5257"/>
                      <a:pt x="709" y="0"/>
                    </a:cubicBezTo>
                    <a:cubicBezTo>
                      <a:pt x="69046" y="48712"/>
                      <a:pt x="147545" y="62729"/>
                      <a:pt x="225694" y="76046"/>
                    </a:cubicBezTo>
                    <a:cubicBezTo>
                      <a:pt x="369026" y="100928"/>
                      <a:pt x="514110" y="105484"/>
                      <a:pt x="659193" y="101278"/>
                    </a:cubicBezTo>
                    <a:cubicBezTo>
                      <a:pt x="780797" y="97774"/>
                      <a:pt x="901700" y="87261"/>
                      <a:pt x="1020151" y="58174"/>
                    </a:cubicBezTo>
                    <a:cubicBezTo>
                      <a:pt x="1041177" y="52917"/>
                      <a:pt x="1062554" y="47660"/>
                      <a:pt x="1082530" y="39250"/>
                    </a:cubicBezTo>
                    <a:cubicBezTo>
                      <a:pt x="1107762" y="29087"/>
                      <a:pt x="1132293" y="15770"/>
                      <a:pt x="1157875" y="315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0" name="Google Shape;450;p37"/>
              <p:cNvSpPr/>
              <p:nvPr/>
            </p:nvSpPr>
            <p:spPr>
              <a:xfrm>
                <a:off x="5538187" y="3791020"/>
                <a:ext cx="1156465" cy="606268"/>
              </a:xfrm>
              <a:custGeom>
                <a:rect b="b" l="l" r="r" t="t"/>
                <a:pathLst>
                  <a:path extrusionOk="0" h="606268" w="1156465">
                    <a:moveTo>
                      <a:pt x="365" y="0"/>
                    </a:moveTo>
                    <a:cubicBezTo>
                      <a:pt x="57838" y="42404"/>
                      <a:pt x="123020" y="56421"/>
                      <a:pt x="188554" y="69738"/>
                    </a:cubicBezTo>
                    <a:cubicBezTo>
                      <a:pt x="272660" y="86560"/>
                      <a:pt x="357818" y="95671"/>
                      <a:pt x="443677" y="98825"/>
                    </a:cubicBezTo>
                    <a:cubicBezTo>
                      <a:pt x="499047" y="100928"/>
                      <a:pt x="554417" y="103381"/>
                      <a:pt x="609787" y="102680"/>
                    </a:cubicBezTo>
                    <a:cubicBezTo>
                      <a:pt x="745759" y="100227"/>
                      <a:pt x="881381" y="92167"/>
                      <a:pt x="1014199" y="59575"/>
                    </a:cubicBezTo>
                    <a:cubicBezTo>
                      <a:pt x="1049945" y="50814"/>
                      <a:pt x="1084639" y="36797"/>
                      <a:pt x="1118982" y="23480"/>
                    </a:cubicBezTo>
                    <a:cubicBezTo>
                      <a:pt x="1131949" y="18573"/>
                      <a:pt x="1142813" y="9462"/>
                      <a:pt x="1155779" y="1402"/>
                    </a:cubicBezTo>
                    <a:cubicBezTo>
                      <a:pt x="1156129" y="5957"/>
                      <a:pt x="1156480" y="10163"/>
                      <a:pt x="1156480" y="14719"/>
                    </a:cubicBezTo>
                    <a:cubicBezTo>
                      <a:pt x="1156480" y="169615"/>
                      <a:pt x="1156480" y="324511"/>
                      <a:pt x="1156830" y="479407"/>
                    </a:cubicBezTo>
                    <a:cubicBezTo>
                      <a:pt x="1156830" y="494126"/>
                      <a:pt x="1152625" y="506392"/>
                      <a:pt x="1140359" y="513400"/>
                    </a:cubicBezTo>
                    <a:cubicBezTo>
                      <a:pt x="1117931" y="526367"/>
                      <a:pt x="1095503" y="539684"/>
                      <a:pt x="1071322" y="548445"/>
                    </a:cubicBezTo>
                    <a:cubicBezTo>
                      <a:pt x="1004387" y="572625"/>
                      <a:pt x="934649" y="583489"/>
                      <a:pt x="864210" y="592601"/>
                    </a:cubicBezTo>
                    <a:cubicBezTo>
                      <a:pt x="751016" y="606969"/>
                      <a:pt x="637472" y="610473"/>
                      <a:pt x="523227" y="608371"/>
                    </a:cubicBezTo>
                    <a:cubicBezTo>
                      <a:pt x="396717" y="606268"/>
                      <a:pt x="271258" y="596806"/>
                      <a:pt x="147902" y="566668"/>
                    </a:cubicBezTo>
                    <a:cubicBezTo>
                      <a:pt x="112157" y="557907"/>
                      <a:pt x="77813" y="543539"/>
                      <a:pt x="43119" y="530923"/>
                    </a:cubicBezTo>
                    <a:cubicBezTo>
                      <a:pt x="34008" y="527769"/>
                      <a:pt x="25948" y="521461"/>
                      <a:pt x="18238" y="515503"/>
                    </a:cubicBezTo>
                    <a:cubicBezTo>
                      <a:pt x="5622" y="506392"/>
                      <a:pt x="-336" y="494827"/>
                      <a:pt x="15" y="478356"/>
                    </a:cubicBezTo>
                    <a:cubicBezTo>
                      <a:pt x="365" y="324161"/>
                      <a:pt x="365" y="170316"/>
                      <a:pt x="365" y="16120"/>
                    </a:cubicBezTo>
                    <a:cubicBezTo>
                      <a:pt x="365" y="11565"/>
                      <a:pt x="365" y="7009"/>
                      <a:pt x="365"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1" name="Google Shape;451;p37"/>
              <p:cNvSpPr/>
              <p:nvPr/>
            </p:nvSpPr>
            <p:spPr>
              <a:xfrm>
                <a:off x="5537539" y="2335977"/>
                <a:ext cx="1156465" cy="245310"/>
              </a:xfrm>
              <a:custGeom>
                <a:rect b="b" l="l" r="r" t="t"/>
                <a:pathLst>
                  <a:path extrusionOk="0" h="245310" w="1156465">
                    <a:moveTo>
                      <a:pt x="576442" y="3504"/>
                    </a:moveTo>
                    <a:cubicBezTo>
                      <a:pt x="689636" y="3855"/>
                      <a:pt x="802128" y="9812"/>
                      <a:pt x="913920" y="26984"/>
                    </a:cubicBezTo>
                    <a:cubicBezTo>
                      <a:pt x="978401" y="36797"/>
                      <a:pt x="1042182" y="49062"/>
                      <a:pt x="1101758" y="75696"/>
                    </a:cubicBezTo>
                    <a:cubicBezTo>
                      <a:pt x="1118228" y="83055"/>
                      <a:pt x="1133648" y="93569"/>
                      <a:pt x="1147666" y="105133"/>
                    </a:cubicBezTo>
                    <a:cubicBezTo>
                      <a:pt x="1162735" y="117749"/>
                      <a:pt x="1162735" y="134570"/>
                      <a:pt x="1147666" y="147186"/>
                    </a:cubicBezTo>
                    <a:cubicBezTo>
                      <a:pt x="1133648" y="159102"/>
                      <a:pt x="1117528" y="169615"/>
                      <a:pt x="1100706" y="176974"/>
                    </a:cubicBezTo>
                    <a:cubicBezTo>
                      <a:pt x="1044986" y="201856"/>
                      <a:pt x="986111" y="213771"/>
                      <a:pt x="926536" y="223233"/>
                    </a:cubicBezTo>
                    <a:cubicBezTo>
                      <a:pt x="835070" y="237951"/>
                      <a:pt x="742903" y="244960"/>
                      <a:pt x="650386" y="247413"/>
                    </a:cubicBezTo>
                    <a:cubicBezTo>
                      <a:pt x="509858" y="251268"/>
                      <a:pt x="370031" y="244960"/>
                      <a:pt x="230904" y="223233"/>
                    </a:cubicBezTo>
                    <a:cubicBezTo>
                      <a:pt x="176585" y="214472"/>
                      <a:pt x="122267" y="203257"/>
                      <a:pt x="70401" y="182231"/>
                    </a:cubicBezTo>
                    <a:cubicBezTo>
                      <a:pt x="52879" y="175222"/>
                      <a:pt x="35357" y="166110"/>
                      <a:pt x="19937" y="155247"/>
                    </a:cubicBezTo>
                    <a:cubicBezTo>
                      <a:pt x="-5996" y="137024"/>
                      <a:pt x="-7047" y="114946"/>
                      <a:pt x="19236" y="98124"/>
                    </a:cubicBezTo>
                    <a:cubicBezTo>
                      <a:pt x="43767" y="82354"/>
                      <a:pt x="70751" y="69738"/>
                      <a:pt x="98437" y="60276"/>
                    </a:cubicBezTo>
                    <a:cubicBezTo>
                      <a:pt x="170278" y="35745"/>
                      <a:pt x="244922" y="24181"/>
                      <a:pt x="319917" y="17172"/>
                    </a:cubicBezTo>
                    <a:cubicBezTo>
                      <a:pt x="405075" y="9462"/>
                      <a:pt x="490934" y="5607"/>
                      <a:pt x="576092" y="0"/>
                    </a:cubicBezTo>
                    <a:cubicBezTo>
                      <a:pt x="576442" y="1051"/>
                      <a:pt x="576442" y="2103"/>
                      <a:pt x="576442" y="350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2" name="Google Shape;452;p37"/>
              <p:cNvSpPr/>
              <p:nvPr/>
            </p:nvSpPr>
            <p:spPr>
              <a:xfrm>
                <a:off x="5537671" y="3699734"/>
                <a:ext cx="1156465" cy="175221"/>
              </a:xfrm>
              <a:custGeom>
                <a:rect b="b" l="l" r="r" t="t"/>
                <a:pathLst>
                  <a:path extrusionOk="0" h="175221" w="1156465">
                    <a:moveTo>
                      <a:pt x="574909" y="177146"/>
                    </a:moveTo>
                    <a:cubicBezTo>
                      <a:pt x="450852" y="178197"/>
                      <a:pt x="327145" y="170837"/>
                      <a:pt x="204490" y="148409"/>
                    </a:cubicBezTo>
                    <a:cubicBezTo>
                      <a:pt x="154026" y="139297"/>
                      <a:pt x="104263" y="128083"/>
                      <a:pt x="57303" y="106706"/>
                    </a:cubicBezTo>
                    <a:cubicBezTo>
                      <a:pt x="41533" y="99697"/>
                      <a:pt x="26464" y="90235"/>
                      <a:pt x="13147" y="79372"/>
                    </a:cubicBezTo>
                    <a:cubicBezTo>
                      <a:pt x="-4025" y="65354"/>
                      <a:pt x="-4375" y="47832"/>
                      <a:pt x="12096" y="33463"/>
                    </a:cubicBezTo>
                    <a:cubicBezTo>
                      <a:pt x="24011" y="22950"/>
                      <a:pt x="38730" y="15591"/>
                      <a:pt x="52747" y="7180"/>
                    </a:cubicBezTo>
                    <a:cubicBezTo>
                      <a:pt x="55551" y="5428"/>
                      <a:pt x="60107" y="6129"/>
                      <a:pt x="63261" y="7180"/>
                    </a:cubicBezTo>
                    <a:cubicBezTo>
                      <a:pt x="144914" y="34515"/>
                      <a:pt x="229371" y="47481"/>
                      <a:pt x="314529" y="56593"/>
                    </a:cubicBezTo>
                    <a:cubicBezTo>
                      <a:pt x="410200" y="66756"/>
                      <a:pt x="505871" y="70610"/>
                      <a:pt x="601893" y="68858"/>
                    </a:cubicBezTo>
                    <a:cubicBezTo>
                      <a:pt x="729455" y="66405"/>
                      <a:pt x="856315" y="58345"/>
                      <a:pt x="981424" y="30309"/>
                    </a:cubicBezTo>
                    <a:cubicBezTo>
                      <a:pt x="1014716" y="22950"/>
                      <a:pt x="1046957" y="11385"/>
                      <a:pt x="1079548" y="1924"/>
                    </a:cubicBezTo>
                    <a:cubicBezTo>
                      <a:pt x="1083053" y="872"/>
                      <a:pt x="1087959" y="-880"/>
                      <a:pt x="1090412" y="522"/>
                    </a:cubicBezTo>
                    <a:cubicBezTo>
                      <a:pt x="1109686" y="11385"/>
                      <a:pt x="1129662" y="21198"/>
                      <a:pt x="1146833" y="34515"/>
                    </a:cubicBezTo>
                    <a:cubicBezTo>
                      <a:pt x="1162253" y="46430"/>
                      <a:pt x="1161903" y="63952"/>
                      <a:pt x="1147184" y="76568"/>
                    </a:cubicBezTo>
                    <a:cubicBezTo>
                      <a:pt x="1133166" y="88483"/>
                      <a:pt x="1117046" y="98996"/>
                      <a:pt x="1100224" y="106356"/>
                    </a:cubicBezTo>
                    <a:cubicBezTo>
                      <a:pt x="1043803" y="131588"/>
                      <a:pt x="983526" y="143152"/>
                      <a:pt x="922900" y="152965"/>
                    </a:cubicBezTo>
                    <a:cubicBezTo>
                      <a:pt x="830733" y="167683"/>
                      <a:pt x="737515" y="175393"/>
                      <a:pt x="644297" y="176445"/>
                    </a:cubicBezTo>
                    <a:cubicBezTo>
                      <a:pt x="621168" y="177146"/>
                      <a:pt x="598038" y="177146"/>
                      <a:pt x="574909" y="17714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3" name="Google Shape;453;p37"/>
              <p:cNvSpPr/>
              <p:nvPr/>
            </p:nvSpPr>
            <p:spPr>
              <a:xfrm>
                <a:off x="5537669" y="3055216"/>
                <a:ext cx="1156465" cy="175221"/>
              </a:xfrm>
              <a:custGeom>
                <a:rect b="b" l="l" r="r" t="t"/>
                <a:pathLst>
                  <a:path extrusionOk="0" h="175221" w="1156465">
                    <a:moveTo>
                      <a:pt x="587526" y="175794"/>
                    </a:moveTo>
                    <a:cubicBezTo>
                      <a:pt x="461366" y="176495"/>
                      <a:pt x="343617" y="169486"/>
                      <a:pt x="226919" y="149862"/>
                    </a:cubicBezTo>
                    <a:cubicBezTo>
                      <a:pt x="163489" y="139348"/>
                      <a:pt x="100059" y="126732"/>
                      <a:pt x="42235" y="96944"/>
                    </a:cubicBezTo>
                    <a:cubicBezTo>
                      <a:pt x="30671" y="90987"/>
                      <a:pt x="19807" y="82927"/>
                      <a:pt x="10345" y="73815"/>
                    </a:cubicBezTo>
                    <a:cubicBezTo>
                      <a:pt x="-2972" y="61199"/>
                      <a:pt x="-3673" y="46831"/>
                      <a:pt x="9644" y="34566"/>
                    </a:cubicBezTo>
                    <a:cubicBezTo>
                      <a:pt x="22961" y="22650"/>
                      <a:pt x="39432" y="13889"/>
                      <a:pt x="54851" y="4427"/>
                    </a:cubicBezTo>
                    <a:cubicBezTo>
                      <a:pt x="57305" y="3026"/>
                      <a:pt x="62211" y="3726"/>
                      <a:pt x="65715" y="5128"/>
                    </a:cubicBezTo>
                    <a:cubicBezTo>
                      <a:pt x="143163" y="32112"/>
                      <a:pt x="223415" y="44378"/>
                      <a:pt x="304368" y="53489"/>
                    </a:cubicBezTo>
                    <a:cubicBezTo>
                      <a:pt x="405295" y="65054"/>
                      <a:pt x="506924" y="68909"/>
                      <a:pt x="608202" y="67157"/>
                    </a:cubicBezTo>
                    <a:cubicBezTo>
                      <a:pt x="739969" y="65054"/>
                      <a:pt x="871386" y="55592"/>
                      <a:pt x="1000349" y="25103"/>
                    </a:cubicBezTo>
                    <a:cubicBezTo>
                      <a:pt x="1027333" y="18796"/>
                      <a:pt x="1053266" y="8983"/>
                      <a:pt x="1079900" y="1273"/>
                    </a:cubicBezTo>
                    <a:cubicBezTo>
                      <a:pt x="1085157" y="-128"/>
                      <a:pt x="1091815" y="-829"/>
                      <a:pt x="1096371" y="1624"/>
                    </a:cubicBezTo>
                    <a:cubicBezTo>
                      <a:pt x="1111791" y="9334"/>
                      <a:pt x="1127911" y="17043"/>
                      <a:pt x="1141578" y="27557"/>
                    </a:cubicBezTo>
                    <a:cubicBezTo>
                      <a:pt x="1164007" y="44378"/>
                      <a:pt x="1163656" y="63652"/>
                      <a:pt x="1141578" y="81525"/>
                    </a:cubicBezTo>
                    <a:cubicBezTo>
                      <a:pt x="1113192" y="104304"/>
                      <a:pt x="1079550" y="115168"/>
                      <a:pt x="1045556" y="125330"/>
                    </a:cubicBezTo>
                    <a:cubicBezTo>
                      <a:pt x="978972" y="144955"/>
                      <a:pt x="910986" y="155469"/>
                      <a:pt x="842299" y="163178"/>
                    </a:cubicBezTo>
                    <a:cubicBezTo>
                      <a:pt x="755389" y="171940"/>
                      <a:pt x="667778" y="176846"/>
                      <a:pt x="587526" y="17579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454" name="Google Shape;454;p37"/>
            <p:cNvGrpSpPr/>
            <p:nvPr/>
          </p:nvGrpSpPr>
          <p:grpSpPr>
            <a:xfrm flipH="1" rot="10800000">
              <a:off x="4432668" y="3299562"/>
              <a:ext cx="527870" cy="58739"/>
              <a:chOff x="3058239" y="2911633"/>
              <a:chExt cx="1213216" cy="135000"/>
            </a:xfrm>
          </p:grpSpPr>
          <p:sp>
            <p:nvSpPr>
              <p:cNvPr id="455" name="Google Shape;455;p37"/>
              <p:cNvSpPr/>
              <p:nvPr/>
            </p:nvSpPr>
            <p:spPr>
              <a:xfrm>
                <a:off x="3058239" y="2911633"/>
                <a:ext cx="710400" cy="135000"/>
              </a:xfrm>
              <a:prstGeom prst="roundRect">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56" name="Google Shape;456;p37"/>
              <p:cNvSpPr/>
              <p:nvPr/>
            </p:nvSpPr>
            <p:spPr>
              <a:xfrm>
                <a:off x="3804088" y="2911633"/>
                <a:ext cx="216000" cy="135000"/>
              </a:xfrm>
              <a:prstGeom prst="roundRect">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57" name="Google Shape;457;p37"/>
              <p:cNvSpPr/>
              <p:nvPr/>
            </p:nvSpPr>
            <p:spPr>
              <a:xfrm>
                <a:off x="4055455" y="2911633"/>
                <a:ext cx="216000" cy="135000"/>
              </a:xfrm>
              <a:prstGeom prst="roundRect">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58" name="Google Shape;458;p37"/>
            <p:cNvGrpSpPr/>
            <p:nvPr/>
          </p:nvGrpSpPr>
          <p:grpSpPr>
            <a:xfrm flipH="1" rot="10800000">
              <a:off x="4432668" y="3755558"/>
              <a:ext cx="527870" cy="58739"/>
              <a:chOff x="3058239" y="2911633"/>
              <a:chExt cx="1213216" cy="135000"/>
            </a:xfrm>
          </p:grpSpPr>
          <p:sp>
            <p:nvSpPr>
              <p:cNvPr id="459" name="Google Shape;459;p37"/>
              <p:cNvSpPr/>
              <p:nvPr/>
            </p:nvSpPr>
            <p:spPr>
              <a:xfrm>
                <a:off x="3058239" y="2911633"/>
                <a:ext cx="710400" cy="135000"/>
              </a:xfrm>
              <a:prstGeom prst="roundRect">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60" name="Google Shape;460;p37"/>
              <p:cNvSpPr/>
              <p:nvPr/>
            </p:nvSpPr>
            <p:spPr>
              <a:xfrm>
                <a:off x="3804088" y="2911633"/>
                <a:ext cx="216000" cy="135000"/>
              </a:xfrm>
              <a:prstGeom prst="roundRect">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61" name="Google Shape;461;p37"/>
              <p:cNvSpPr/>
              <p:nvPr/>
            </p:nvSpPr>
            <p:spPr>
              <a:xfrm>
                <a:off x="4055455" y="2911633"/>
                <a:ext cx="216000" cy="135000"/>
              </a:xfrm>
              <a:prstGeom prst="roundRect">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62" name="Google Shape;462;p37"/>
            <p:cNvGrpSpPr/>
            <p:nvPr/>
          </p:nvGrpSpPr>
          <p:grpSpPr>
            <a:xfrm flipH="1" rot="10800000">
              <a:off x="4432668" y="4211554"/>
              <a:ext cx="527870" cy="58738"/>
              <a:chOff x="3058239" y="2911633"/>
              <a:chExt cx="1213216" cy="135000"/>
            </a:xfrm>
          </p:grpSpPr>
          <p:sp>
            <p:nvSpPr>
              <p:cNvPr id="463" name="Google Shape;463;p37"/>
              <p:cNvSpPr/>
              <p:nvPr/>
            </p:nvSpPr>
            <p:spPr>
              <a:xfrm>
                <a:off x="3058239" y="2911633"/>
                <a:ext cx="710400" cy="135000"/>
              </a:xfrm>
              <a:prstGeom prst="roundRect">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64" name="Google Shape;464;p37"/>
              <p:cNvSpPr/>
              <p:nvPr/>
            </p:nvSpPr>
            <p:spPr>
              <a:xfrm>
                <a:off x="3804088" y="2911633"/>
                <a:ext cx="216000" cy="135000"/>
              </a:xfrm>
              <a:prstGeom prst="roundRect">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65" name="Google Shape;465;p37"/>
              <p:cNvSpPr/>
              <p:nvPr/>
            </p:nvSpPr>
            <p:spPr>
              <a:xfrm>
                <a:off x="4055455" y="2911633"/>
                <a:ext cx="216000" cy="135000"/>
              </a:xfrm>
              <a:prstGeom prst="roundRect">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grpSp>
        <p:nvGrpSpPr>
          <p:cNvPr id="466" name="Google Shape;466;p37"/>
          <p:cNvGrpSpPr/>
          <p:nvPr/>
        </p:nvGrpSpPr>
        <p:grpSpPr>
          <a:xfrm>
            <a:off x="1108736" y="1852368"/>
            <a:ext cx="1469479" cy="885511"/>
            <a:chOff x="3767143" y="2846931"/>
            <a:chExt cx="1053692" cy="634957"/>
          </a:xfrm>
        </p:grpSpPr>
        <p:sp>
          <p:nvSpPr>
            <p:cNvPr id="467" name="Google Shape;467;p37"/>
            <p:cNvSpPr/>
            <p:nvPr/>
          </p:nvSpPr>
          <p:spPr>
            <a:xfrm>
              <a:off x="3813737" y="2889799"/>
              <a:ext cx="967795" cy="543968"/>
            </a:xfrm>
            <a:custGeom>
              <a:rect b="b" l="l" r="r" t="t"/>
              <a:pathLst>
                <a:path extrusionOk="0" h="543968" w="967795">
                  <a:moveTo>
                    <a:pt x="0" y="543968"/>
                  </a:moveTo>
                  <a:lnTo>
                    <a:pt x="230044" y="233606"/>
                  </a:lnTo>
                  <a:lnTo>
                    <a:pt x="480336" y="430652"/>
                  </a:lnTo>
                  <a:lnTo>
                    <a:pt x="724178" y="280327"/>
                  </a:lnTo>
                  <a:lnTo>
                    <a:pt x="967795" y="0"/>
                  </a:lnTo>
                </a:path>
              </a:pathLst>
            </a:custGeom>
            <a:noFill/>
            <a:ln cap="flat" cmpd="sng" w="254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68" name="Google Shape;468;p37"/>
            <p:cNvSpPr/>
            <p:nvPr/>
          </p:nvSpPr>
          <p:spPr>
            <a:xfrm>
              <a:off x="3767143" y="3389488"/>
              <a:ext cx="92400" cy="92400"/>
            </a:xfrm>
            <a:prstGeom prst="ellipse">
              <a:avLst/>
            </a:prstGeom>
            <a:solidFill>
              <a:schemeClr val="accent2"/>
            </a:solidFill>
            <a:ln cap="flat" cmpd="sng" w="254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69" name="Google Shape;469;p37"/>
            <p:cNvSpPr/>
            <p:nvPr/>
          </p:nvSpPr>
          <p:spPr>
            <a:xfrm>
              <a:off x="4000642" y="3081351"/>
              <a:ext cx="92400" cy="92400"/>
            </a:xfrm>
            <a:prstGeom prst="ellipse">
              <a:avLst/>
            </a:prstGeom>
            <a:solidFill>
              <a:schemeClr val="accent2"/>
            </a:solidFill>
            <a:ln cap="flat" cmpd="sng" w="254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70" name="Google Shape;470;p37"/>
            <p:cNvSpPr/>
            <p:nvPr/>
          </p:nvSpPr>
          <p:spPr>
            <a:xfrm>
              <a:off x="4247789" y="3267775"/>
              <a:ext cx="92400" cy="92400"/>
            </a:xfrm>
            <a:prstGeom prst="ellipse">
              <a:avLst/>
            </a:prstGeom>
            <a:solidFill>
              <a:schemeClr val="accent2"/>
            </a:solidFill>
            <a:ln cap="flat" cmpd="sng" w="254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71" name="Google Shape;471;p37"/>
            <p:cNvSpPr/>
            <p:nvPr/>
          </p:nvSpPr>
          <p:spPr>
            <a:xfrm>
              <a:off x="4488112" y="3127624"/>
              <a:ext cx="92400" cy="92400"/>
            </a:xfrm>
            <a:prstGeom prst="ellipse">
              <a:avLst/>
            </a:prstGeom>
            <a:solidFill>
              <a:schemeClr val="accent2"/>
            </a:solidFill>
            <a:ln cap="flat" cmpd="sng" w="254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72" name="Google Shape;472;p37"/>
            <p:cNvSpPr/>
            <p:nvPr/>
          </p:nvSpPr>
          <p:spPr>
            <a:xfrm>
              <a:off x="4728435" y="2846931"/>
              <a:ext cx="92400" cy="92400"/>
            </a:xfrm>
            <a:prstGeom prst="ellipse">
              <a:avLst/>
            </a:prstGeom>
            <a:solidFill>
              <a:schemeClr val="accent2"/>
            </a:solidFill>
            <a:ln cap="flat" cmpd="sng" w="254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73" name="Google Shape;473;p37"/>
          <p:cNvGrpSpPr/>
          <p:nvPr/>
        </p:nvGrpSpPr>
        <p:grpSpPr>
          <a:xfrm>
            <a:off x="1205445" y="2348166"/>
            <a:ext cx="1435439" cy="788645"/>
            <a:chOff x="3767143" y="2916389"/>
            <a:chExt cx="1029284" cy="565499"/>
          </a:xfrm>
        </p:grpSpPr>
        <p:sp>
          <p:nvSpPr>
            <p:cNvPr id="474" name="Google Shape;474;p37"/>
            <p:cNvSpPr/>
            <p:nvPr/>
          </p:nvSpPr>
          <p:spPr>
            <a:xfrm>
              <a:off x="3813737" y="2969274"/>
              <a:ext cx="942959" cy="464494"/>
            </a:xfrm>
            <a:custGeom>
              <a:rect b="b" l="l" r="r" t="t"/>
              <a:pathLst>
                <a:path extrusionOk="0" h="464494" w="942959">
                  <a:moveTo>
                    <a:pt x="0" y="464494"/>
                  </a:moveTo>
                  <a:lnTo>
                    <a:pt x="195274" y="248507"/>
                  </a:lnTo>
                  <a:lnTo>
                    <a:pt x="480336" y="261770"/>
                  </a:lnTo>
                  <a:lnTo>
                    <a:pt x="704310" y="151182"/>
                  </a:lnTo>
                  <a:lnTo>
                    <a:pt x="942959" y="0"/>
                  </a:lnTo>
                </a:path>
              </a:pathLst>
            </a:custGeom>
            <a:noFill/>
            <a:ln cap="flat" cmpd="sng" w="254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75" name="Google Shape;475;p37"/>
            <p:cNvSpPr/>
            <p:nvPr/>
          </p:nvSpPr>
          <p:spPr>
            <a:xfrm>
              <a:off x="3767143" y="3389488"/>
              <a:ext cx="92400" cy="92400"/>
            </a:xfrm>
            <a:prstGeom prst="ellipse">
              <a:avLst/>
            </a:prstGeom>
            <a:solidFill>
              <a:schemeClr val="accent2"/>
            </a:solidFill>
            <a:ln cap="flat" cmpd="sng" w="254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76" name="Google Shape;476;p37"/>
            <p:cNvSpPr/>
            <p:nvPr/>
          </p:nvSpPr>
          <p:spPr>
            <a:xfrm>
              <a:off x="3955029" y="3180022"/>
              <a:ext cx="92400" cy="92400"/>
            </a:xfrm>
            <a:prstGeom prst="ellipse">
              <a:avLst/>
            </a:prstGeom>
            <a:solidFill>
              <a:schemeClr val="accent2"/>
            </a:solidFill>
            <a:ln cap="flat" cmpd="sng" w="254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77" name="Google Shape;477;p37"/>
            <p:cNvSpPr/>
            <p:nvPr/>
          </p:nvSpPr>
          <p:spPr>
            <a:xfrm>
              <a:off x="4238282" y="3178466"/>
              <a:ext cx="92400" cy="92400"/>
            </a:xfrm>
            <a:prstGeom prst="ellipse">
              <a:avLst/>
            </a:prstGeom>
            <a:solidFill>
              <a:schemeClr val="accent2"/>
            </a:solidFill>
            <a:ln cap="flat" cmpd="sng" w="254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78" name="Google Shape;478;p37"/>
            <p:cNvSpPr/>
            <p:nvPr/>
          </p:nvSpPr>
          <p:spPr>
            <a:xfrm>
              <a:off x="4458316" y="3064666"/>
              <a:ext cx="92400" cy="92400"/>
            </a:xfrm>
            <a:prstGeom prst="ellipse">
              <a:avLst/>
            </a:prstGeom>
            <a:solidFill>
              <a:schemeClr val="accent2"/>
            </a:solidFill>
            <a:ln cap="flat" cmpd="sng" w="254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79" name="Google Shape;479;p37"/>
            <p:cNvSpPr/>
            <p:nvPr/>
          </p:nvSpPr>
          <p:spPr>
            <a:xfrm>
              <a:off x="4704027" y="2916389"/>
              <a:ext cx="92400" cy="92400"/>
            </a:xfrm>
            <a:prstGeom prst="ellipse">
              <a:avLst/>
            </a:prstGeom>
            <a:solidFill>
              <a:schemeClr val="accent2"/>
            </a:solidFill>
            <a:ln cap="flat" cmpd="sng" w="254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8"/>
          <p:cNvSpPr/>
          <p:nvPr/>
        </p:nvSpPr>
        <p:spPr>
          <a:xfrm>
            <a:off x="-5825" y="2636038"/>
            <a:ext cx="9144000" cy="1011900"/>
          </a:xfrm>
          <a:prstGeom prst="rect">
            <a:avLst/>
          </a:prstGeom>
          <a:solidFill>
            <a:srgbClr val="FFFFFF">
              <a:alpha val="526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8"/>
          <p:cNvSpPr/>
          <p:nvPr/>
        </p:nvSpPr>
        <p:spPr>
          <a:xfrm>
            <a:off x="7210500" y="3110947"/>
            <a:ext cx="2025000" cy="36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000">
                <a:solidFill>
                  <a:schemeClr val="lt1"/>
                </a:solidFill>
              </a:rPr>
              <a:t>r/stocks and r/CryptoCurrency</a:t>
            </a:r>
            <a:endParaRPr sz="1000">
              <a:solidFill>
                <a:schemeClr val="lt1"/>
              </a:solidFill>
            </a:endParaRPr>
          </a:p>
          <a:p>
            <a:pPr indent="0" lvl="0" marL="0" marR="0" rtl="0" algn="ctr">
              <a:spcBef>
                <a:spcPts val="0"/>
              </a:spcBef>
              <a:spcAft>
                <a:spcPts val="0"/>
              </a:spcAft>
              <a:buNone/>
            </a:pPr>
            <a:r>
              <a:rPr lang="en" sz="1000">
                <a:solidFill>
                  <a:schemeClr val="lt1"/>
                </a:solidFill>
                <a:latin typeface="Arial"/>
                <a:ea typeface="Arial"/>
                <a:cs typeface="Arial"/>
                <a:sym typeface="Arial"/>
              </a:rPr>
              <a:t> </a:t>
            </a:r>
            <a:endParaRPr sz="1200"/>
          </a:p>
        </p:txBody>
      </p:sp>
      <p:pic>
        <p:nvPicPr>
          <p:cNvPr id="486" name="Google Shape;486;p38"/>
          <p:cNvPicPr preferRelativeResize="0"/>
          <p:nvPr/>
        </p:nvPicPr>
        <p:blipFill>
          <a:blip r:embed="rId3">
            <a:alphaModFix/>
          </a:blip>
          <a:stretch>
            <a:fillRect/>
          </a:stretch>
        </p:blipFill>
        <p:spPr>
          <a:xfrm>
            <a:off x="70375" y="2668371"/>
            <a:ext cx="931218" cy="931200"/>
          </a:xfrm>
          <a:prstGeom prst="rect">
            <a:avLst/>
          </a:prstGeom>
          <a:noFill/>
          <a:ln>
            <a:noFill/>
          </a:ln>
        </p:spPr>
      </p:pic>
      <p:pic>
        <p:nvPicPr>
          <p:cNvPr id="487" name="Google Shape;487;p38"/>
          <p:cNvPicPr preferRelativeResize="0"/>
          <p:nvPr/>
        </p:nvPicPr>
        <p:blipFill>
          <a:blip r:embed="rId4">
            <a:alphaModFix/>
          </a:blip>
          <a:stretch>
            <a:fillRect/>
          </a:stretch>
        </p:blipFill>
        <p:spPr>
          <a:xfrm>
            <a:off x="1075325" y="2583588"/>
            <a:ext cx="1027825" cy="1027825"/>
          </a:xfrm>
          <a:prstGeom prst="rect">
            <a:avLst/>
          </a:prstGeom>
          <a:noFill/>
          <a:ln>
            <a:noFill/>
          </a:ln>
        </p:spPr>
      </p:pic>
      <p:sp>
        <p:nvSpPr>
          <p:cNvPr id="488" name="Google Shape;488;p38"/>
          <p:cNvSpPr/>
          <p:nvPr/>
        </p:nvSpPr>
        <p:spPr>
          <a:xfrm>
            <a:off x="5630550" y="2668375"/>
            <a:ext cx="4980600" cy="477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600">
                <a:solidFill>
                  <a:schemeClr val="dk1"/>
                </a:solidFill>
              </a:rPr>
              <a:t>Introduction</a:t>
            </a:r>
            <a:endParaRPr sz="13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grpSp>
        <p:nvGrpSpPr>
          <p:cNvPr id="493" name="Google Shape;493;p39"/>
          <p:cNvGrpSpPr/>
          <p:nvPr/>
        </p:nvGrpSpPr>
        <p:grpSpPr>
          <a:xfrm>
            <a:off x="2476613" y="1095090"/>
            <a:ext cx="4190553" cy="4190553"/>
            <a:chOff x="2378579" y="738438"/>
            <a:chExt cx="4376100" cy="4376100"/>
          </a:xfrm>
        </p:grpSpPr>
        <p:sp>
          <p:nvSpPr>
            <p:cNvPr id="494" name="Google Shape;494;p39"/>
            <p:cNvSpPr/>
            <p:nvPr/>
          </p:nvSpPr>
          <p:spPr>
            <a:xfrm rot="8261137">
              <a:off x="3018254" y="1378018"/>
              <a:ext cx="3096711" cy="3096711"/>
            </a:xfrm>
            <a:prstGeom prst="blockArc">
              <a:avLst>
                <a:gd fmla="val 13411126" name="adj1"/>
                <a:gd fmla="val 15919102" name="adj2"/>
                <a:gd fmla="val 6907" name="adj3"/>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495" name="Google Shape;495;p39"/>
            <p:cNvSpPr/>
            <p:nvPr/>
          </p:nvSpPr>
          <p:spPr>
            <a:xfrm rot="-2567853">
              <a:off x="3018300" y="1378159"/>
              <a:ext cx="3096658" cy="3096658"/>
            </a:xfrm>
            <a:prstGeom prst="blockArc">
              <a:avLst>
                <a:gd fmla="val 10899473" name="adj1"/>
                <a:gd fmla="val 13310838" name="adj2"/>
                <a:gd fmla="val 7042" name="adj3"/>
              </a:avLst>
            </a:prstGeom>
            <a:solidFill>
              <a:srgbClr val="A5A5A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grpSp>
          <p:nvGrpSpPr>
            <p:cNvPr id="496" name="Google Shape;496;p39"/>
            <p:cNvGrpSpPr/>
            <p:nvPr/>
          </p:nvGrpSpPr>
          <p:grpSpPr>
            <a:xfrm>
              <a:off x="3018304" y="1378094"/>
              <a:ext cx="3096667" cy="3096600"/>
              <a:chOff x="3018304" y="1378094"/>
              <a:chExt cx="3096667" cy="3096600"/>
            </a:xfrm>
          </p:grpSpPr>
          <p:sp>
            <p:nvSpPr>
              <p:cNvPr id="497" name="Google Shape;497;p39"/>
              <p:cNvSpPr/>
              <p:nvPr/>
            </p:nvSpPr>
            <p:spPr>
              <a:xfrm>
                <a:off x="3018304" y="1378094"/>
                <a:ext cx="3096600" cy="3096600"/>
              </a:xfrm>
              <a:prstGeom prst="blockArc">
                <a:avLst>
                  <a:gd fmla="val 10849205" name="adj1"/>
                  <a:gd fmla="val 13299261" name="adj2"/>
                  <a:gd fmla="val 7053" name="adj3"/>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498" name="Google Shape;498;p39"/>
              <p:cNvSpPr/>
              <p:nvPr/>
            </p:nvSpPr>
            <p:spPr>
              <a:xfrm rot="5400000">
                <a:off x="3018371" y="1378094"/>
                <a:ext cx="3096600" cy="3096600"/>
              </a:xfrm>
              <a:prstGeom prst="blockArc">
                <a:avLst>
                  <a:gd fmla="val 13650321" name="adj1"/>
                  <a:gd fmla="val 16152490" name="adj2"/>
                  <a:gd fmla="val 7179" name="adj3"/>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grpSp>
        <p:sp>
          <p:nvSpPr>
            <p:cNvPr id="499" name="Google Shape;499;p39"/>
            <p:cNvSpPr/>
            <p:nvPr/>
          </p:nvSpPr>
          <p:spPr>
            <a:xfrm rot="2854058">
              <a:off x="3018220" y="1378131"/>
              <a:ext cx="3096843" cy="3096843"/>
            </a:xfrm>
            <a:prstGeom prst="blockArc">
              <a:avLst>
                <a:gd fmla="val 10553048" name="adj1"/>
                <a:gd fmla="val 13271468" name="adj2"/>
                <a:gd fmla="val 7031" name="adj3"/>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500" name="Google Shape;500;p39"/>
            <p:cNvSpPr/>
            <p:nvPr/>
          </p:nvSpPr>
          <p:spPr>
            <a:xfrm rot="2854304">
              <a:off x="3018420" y="1378093"/>
              <a:ext cx="3096640" cy="3096640"/>
            </a:xfrm>
            <a:prstGeom prst="blockArc">
              <a:avLst>
                <a:gd fmla="val 13411126" name="adj1"/>
                <a:gd fmla="val 16068669" name="adj2"/>
                <a:gd fmla="val 7199" name="adj3"/>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grpSp>
      <p:grpSp>
        <p:nvGrpSpPr>
          <p:cNvPr id="501" name="Google Shape;501;p39"/>
          <p:cNvGrpSpPr/>
          <p:nvPr/>
        </p:nvGrpSpPr>
        <p:grpSpPr>
          <a:xfrm>
            <a:off x="5985924" y="1331500"/>
            <a:ext cx="3142621" cy="409800"/>
            <a:chOff x="6457210" y="1775330"/>
            <a:chExt cx="3395593" cy="546400"/>
          </a:xfrm>
        </p:grpSpPr>
        <p:sp>
          <p:nvSpPr>
            <p:cNvPr id="502" name="Google Shape;502;p39"/>
            <p:cNvSpPr txBox="1"/>
            <p:nvPr/>
          </p:nvSpPr>
          <p:spPr>
            <a:xfrm>
              <a:off x="6476903" y="1775330"/>
              <a:ext cx="33759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3F3F3F"/>
                  </a:solidFill>
                </a:rPr>
                <a:t>Natural Language Processing Application</a:t>
              </a:r>
              <a:endParaRPr b="1" sz="1100">
                <a:solidFill>
                  <a:srgbClr val="3F3F3F"/>
                </a:solidFill>
                <a:latin typeface="Arial"/>
                <a:ea typeface="Arial"/>
                <a:cs typeface="Arial"/>
                <a:sym typeface="Arial"/>
              </a:endParaRPr>
            </a:p>
          </p:txBody>
        </p:sp>
        <p:sp>
          <p:nvSpPr>
            <p:cNvPr id="503" name="Google Shape;503;p39"/>
            <p:cNvSpPr txBox="1"/>
            <p:nvPr/>
          </p:nvSpPr>
          <p:spPr>
            <a:xfrm>
              <a:off x="6457210" y="2044830"/>
              <a:ext cx="2594700" cy="27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3F3F3F"/>
                  </a:solidFill>
                </a:rPr>
                <a:t>Hyperparameter tuning for potential model </a:t>
              </a:r>
              <a:endParaRPr sz="900">
                <a:solidFill>
                  <a:srgbClr val="3F3F3F"/>
                </a:solidFill>
                <a:latin typeface="Arial"/>
                <a:ea typeface="Arial"/>
                <a:cs typeface="Arial"/>
                <a:sym typeface="Arial"/>
              </a:endParaRPr>
            </a:p>
          </p:txBody>
        </p:sp>
      </p:grpSp>
      <p:grpSp>
        <p:nvGrpSpPr>
          <p:cNvPr id="504" name="Google Shape;504;p39"/>
          <p:cNvGrpSpPr/>
          <p:nvPr/>
        </p:nvGrpSpPr>
        <p:grpSpPr>
          <a:xfrm>
            <a:off x="6433942" y="2463740"/>
            <a:ext cx="2120596" cy="550274"/>
            <a:chOff x="6889266" y="3284984"/>
            <a:chExt cx="1998300" cy="733698"/>
          </a:xfrm>
        </p:grpSpPr>
        <p:sp>
          <p:nvSpPr>
            <p:cNvPr id="505" name="Google Shape;505;p39"/>
            <p:cNvSpPr txBox="1"/>
            <p:nvPr/>
          </p:nvSpPr>
          <p:spPr>
            <a:xfrm>
              <a:off x="6889266" y="3284984"/>
              <a:ext cx="19983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3F3F3F"/>
                  </a:solidFill>
                </a:rPr>
                <a:t>Final Model Adjustment</a:t>
              </a:r>
              <a:endParaRPr b="1" sz="1100">
                <a:solidFill>
                  <a:srgbClr val="3F3F3F"/>
                </a:solidFill>
                <a:latin typeface="Arial"/>
                <a:ea typeface="Arial"/>
                <a:cs typeface="Arial"/>
                <a:sym typeface="Arial"/>
              </a:endParaRPr>
            </a:p>
          </p:txBody>
        </p:sp>
        <p:sp>
          <p:nvSpPr>
            <p:cNvPr id="506" name="Google Shape;506;p39"/>
            <p:cNvSpPr txBox="1"/>
            <p:nvPr/>
          </p:nvSpPr>
          <p:spPr>
            <a:xfrm>
              <a:off x="6889266" y="3556982"/>
              <a:ext cx="1998300" cy="4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3F3F3F"/>
                  </a:solidFill>
                </a:rPr>
                <a:t>Optimal threshold selection for final model</a:t>
              </a:r>
              <a:endParaRPr sz="900">
                <a:solidFill>
                  <a:srgbClr val="3F3F3F"/>
                </a:solidFill>
                <a:latin typeface="Arial"/>
                <a:ea typeface="Arial"/>
                <a:cs typeface="Arial"/>
                <a:sym typeface="Arial"/>
              </a:endParaRPr>
            </a:p>
          </p:txBody>
        </p:sp>
      </p:grpSp>
      <p:grpSp>
        <p:nvGrpSpPr>
          <p:cNvPr id="507" name="Google Shape;507;p39"/>
          <p:cNvGrpSpPr/>
          <p:nvPr/>
        </p:nvGrpSpPr>
        <p:grpSpPr>
          <a:xfrm>
            <a:off x="6147950" y="3845273"/>
            <a:ext cx="2120413" cy="688873"/>
            <a:chOff x="6673242" y="5020022"/>
            <a:chExt cx="2291100" cy="918498"/>
          </a:xfrm>
        </p:grpSpPr>
        <p:sp>
          <p:nvSpPr>
            <p:cNvPr id="508" name="Google Shape;508;p39"/>
            <p:cNvSpPr txBox="1"/>
            <p:nvPr/>
          </p:nvSpPr>
          <p:spPr>
            <a:xfrm>
              <a:off x="6673242" y="5020022"/>
              <a:ext cx="2291100" cy="318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100">
                  <a:solidFill>
                    <a:srgbClr val="3F3F3F"/>
                  </a:solidFill>
                </a:rPr>
                <a:t>Error</a:t>
              </a:r>
              <a:r>
                <a:rPr b="1" lang="en" sz="1100">
                  <a:solidFill>
                    <a:srgbClr val="3F3F3F"/>
                  </a:solidFill>
                </a:rPr>
                <a:t> Analysis</a:t>
              </a:r>
              <a:endParaRPr b="1" sz="1100">
                <a:solidFill>
                  <a:srgbClr val="3F3F3F"/>
                </a:solidFill>
                <a:latin typeface="Arial"/>
                <a:ea typeface="Arial"/>
                <a:cs typeface="Arial"/>
                <a:sym typeface="Arial"/>
              </a:endParaRPr>
            </a:p>
          </p:txBody>
        </p:sp>
        <p:sp>
          <p:nvSpPr>
            <p:cNvPr id="509" name="Google Shape;509;p39"/>
            <p:cNvSpPr txBox="1"/>
            <p:nvPr/>
          </p:nvSpPr>
          <p:spPr>
            <a:xfrm>
              <a:off x="6673242" y="5292020"/>
              <a:ext cx="2291100" cy="646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rgbClr val="3F3F3F"/>
                  </a:solidFill>
                </a:rPr>
                <a:t>Why did our model predict the wrong class? Is there any limitations </a:t>
              </a:r>
              <a:r>
                <a:rPr lang="en" sz="900">
                  <a:solidFill>
                    <a:srgbClr val="3F3F3F"/>
                  </a:solidFill>
                </a:rPr>
                <a:t>or potential improvement for</a:t>
              </a:r>
              <a:r>
                <a:rPr lang="en" sz="900">
                  <a:solidFill>
                    <a:srgbClr val="3F3F3F"/>
                  </a:solidFill>
                </a:rPr>
                <a:t> final model?</a:t>
              </a:r>
              <a:endParaRPr sz="900">
                <a:solidFill>
                  <a:srgbClr val="3F3F3F"/>
                </a:solidFill>
              </a:endParaRPr>
            </a:p>
          </p:txBody>
        </p:sp>
      </p:grpSp>
      <p:grpSp>
        <p:nvGrpSpPr>
          <p:cNvPr id="510" name="Google Shape;510;p39"/>
          <p:cNvGrpSpPr/>
          <p:nvPr/>
        </p:nvGrpSpPr>
        <p:grpSpPr>
          <a:xfrm>
            <a:off x="1119660" y="1312458"/>
            <a:ext cx="2092462" cy="411674"/>
            <a:chOff x="467544" y="1749941"/>
            <a:chExt cx="2291100" cy="548898"/>
          </a:xfrm>
        </p:grpSpPr>
        <p:sp>
          <p:nvSpPr>
            <p:cNvPr id="511" name="Google Shape;511;p39"/>
            <p:cNvSpPr txBox="1"/>
            <p:nvPr/>
          </p:nvSpPr>
          <p:spPr>
            <a:xfrm>
              <a:off x="467544" y="1749941"/>
              <a:ext cx="2221500" cy="3180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en" sz="1100">
                  <a:solidFill>
                    <a:srgbClr val="3F3F3F"/>
                  </a:solidFill>
                </a:rPr>
                <a:t>Exploratory Data Analysis</a:t>
              </a:r>
              <a:endParaRPr b="1" sz="1100">
                <a:solidFill>
                  <a:srgbClr val="3F3F3F"/>
                </a:solidFill>
                <a:latin typeface="Arial"/>
                <a:ea typeface="Arial"/>
                <a:cs typeface="Arial"/>
                <a:sym typeface="Arial"/>
              </a:endParaRPr>
            </a:p>
          </p:txBody>
        </p:sp>
        <p:sp>
          <p:nvSpPr>
            <p:cNvPr id="512" name="Google Shape;512;p39"/>
            <p:cNvSpPr txBox="1"/>
            <p:nvPr/>
          </p:nvSpPr>
          <p:spPr>
            <a:xfrm>
              <a:off x="467544" y="2021939"/>
              <a:ext cx="2291100" cy="2769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en" sz="900">
                  <a:solidFill>
                    <a:srgbClr val="3F3F3F"/>
                  </a:solidFill>
                </a:rPr>
                <a:t>What pattern that we can observe?</a:t>
              </a:r>
              <a:endParaRPr sz="900">
                <a:solidFill>
                  <a:srgbClr val="3F3F3F"/>
                </a:solidFill>
                <a:latin typeface="Arial"/>
                <a:ea typeface="Arial"/>
                <a:cs typeface="Arial"/>
                <a:sym typeface="Arial"/>
              </a:endParaRPr>
            </a:p>
          </p:txBody>
        </p:sp>
      </p:grpSp>
      <p:grpSp>
        <p:nvGrpSpPr>
          <p:cNvPr id="513" name="Google Shape;513;p39"/>
          <p:cNvGrpSpPr/>
          <p:nvPr/>
        </p:nvGrpSpPr>
        <p:grpSpPr>
          <a:xfrm>
            <a:off x="615674" y="2463740"/>
            <a:ext cx="2101404" cy="411673"/>
            <a:chOff x="242744" y="3314387"/>
            <a:chExt cx="2011876" cy="548898"/>
          </a:xfrm>
        </p:grpSpPr>
        <p:sp>
          <p:nvSpPr>
            <p:cNvPr id="514" name="Google Shape;514;p39"/>
            <p:cNvSpPr txBox="1"/>
            <p:nvPr/>
          </p:nvSpPr>
          <p:spPr>
            <a:xfrm>
              <a:off x="242744" y="3314387"/>
              <a:ext cx="1942200" cy="3180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en" sz="1100">
                  <a:solidFill>
                    <a:srgbClr val="3F3F3F"/>
                  </a:solidFill>
                </a:rPr>
                <a:t>Data Pre-Processing</a:t>
              </a:r>
              <a:endParaRPr b="1" sz="1100">
                <a:solidFill>
                  <a:srgbClr val="3F3F3F"/>
                </a:solidFill>
                <a:latin typeface="Arial"/>
                <a:ea typeface="Arial"/>
                <a:cs typeface="Arial"/>
                <a:sym typeface="Arial"/>
              </a:endParaRPr>
            </a:p>
          </p:txBody>
        </p:sp>
        <p:sp>
          <p:nvSpPr>
            <p:cNvPr id="515" name="Google Shape;515;p39"/>
            <p:cNvSpPr txBox="1"/>
            <p:nvPr/>
          </p:nvSpPr>
          <p:spPr>
            <a:xfrm>
              <a:off x="251520" y="3586385"/>
              <a:ext cx="2003100" cy="2769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en" sz="900">
                  <a:solidFill>
                    <a:srgbClr val="3F3F3F"/>
                  </a:solidFill>
                </a:rPr>
                <a:t>How do we create effective features?</a:t>
              </a:r>
              <a:r>
                <a:rPr lang="en" sz="900">
                  <a:solidFill>
                    <a:srgbClr val="3F3F3F"/>
                  </a:solidFill>
                  <a:latin typeface="Arial"/>
                  <a:ea typeface="Arial"/>
                  <a:cs typeface="Arial"/>
                  <a:sym typeface="Arial"/>
                </a:rPr>
                <a:t> </a:t>
              </a:r>
              <a:endParaRPr sz="900">
                <a:solidFill>
                  <a:srgbClr val="3F3F3F"/>
                </a:solidFill>
                <a:latin typeface="Arial"/>
                <a:ea typeface="Arial"/>
                <a:cs typeface="Arial"/>
                <a:sym typeface="Arial"/>
              </a:endParaRPr>
            </a:p>
          </p:txBody>
        </p:sp>
      </p:grpSp>
      <p:grpSp>
        <p:nvGrpSpPr>
          <p:cNvPr id="516" name="Google Shape;516;p39"/>
          <p:cNvGrpSpPr/>
          <p:nvPr/>
        </p:nvGrpSpPr>
        <p:grpSpPr>
          <a:xfrm>
            <a:off x="948462" y="3845273"/>
            <a:ext cx="2101626" cy="550274"/>
            <a:chOff x="251520" y="4998238"/>
            <a:chExt cx="2291100" cy="733698"/>
          </a:xfrm>
        </p:grpSpPr>
        <p:sp>
          <p:nvSpPr>
            <p:cNvPr id="517" name="Google Shape;517;p39"/>
            <p:cNvSpPr txBox="1"/>
            <p:nvPr/>
          </p:nvSpPr>
          <p:spPr>
            <a:xfrm>
              <a:off x="251520" y="4998238"/>
              <a:ext cx="2221500" cy="3180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lang="en" sz="1100">
                  <a:solidFill>
                    <a:srgbClr val="3F3F3F"/>
                  </a:solidFill>
                </a:rPr>
                <a:t>Scraping</a:t>
              </a:r>
              <a:endParaRPr b="1" sz="1100">
                <a:solidFill>
                  <a:srgbClr val="3F3F3F"/>
                </a:solidFill>
                <a:latin typeface="Arial"/>
                <a:ea typeface="Arial"/>
                <a:cs typeface="Arial"/>
                <a:sym typeface="Arial"/>
              </a:endParaRPr>
            </a:p>
          </p:txBody>
        </p:sp>
        <p:sp>
          <p:nvSpPr>
            <p:cNvPr id="518" name="Google Shape;518;p39"/>
            <p:cNvSpPr txBox="1"/>
            <p:nvPr/>
          </p:nvSpPr>
          <p:spPr>
            <a:xfrm>
              <a:off x="251520" y="5270236"/>
              <a:ext cx="2291100" cy="4617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en" sz="900">
                  <a:solidFill>
                    <a:srgbClr val="3F3F3F"/>
                  </a:solidFill>
                </a:rPr>
                <a:t>Using API push shift to pull title and self text from Reddit</a:t>
              </a:r>
              <a:r>
                <a:rPr lang="en" sz="900">
                  <a:solidFill>
                    <a:srgbClr val="3F3F3F"/>
                  </a:solidFill>
                  <a:latin typeface="Arial"/>
                  <a:ea typeface="Arial"/>
                  <a:cs typeface="Arial"/>
                  <a:sym typeface="Arial"/>
                </a:rPr>
                <a:t> post</a:t>
              </a:r>
              <a:endParaRPr sz="900">
                <a:solidFill>
                  <a:srgbClr val="3F3F3F"/>
                </a:solidFill>
                <a:latin typeface="Arial"/>
                <a:ea typeface="Arial"/>
                <a:cs typeface="Arial"/>
                <a:sym typeface="Arial"/>
              </a:endParaRPr>
            </a:p>
          </p:txBody>
        </p:sp>
      </p:grpSp>
      <p:grpSp>
        <p:nvGrpSpPr>
          <p:cNvPr id="519" name="Google Shape;519;p39"/>
          <p:cNvGrpSpPr/>
          <p:nvPr/>
        </p:nvGrpSpPr>
        <p:grpSpPr>
          <a:xfrm>
            <a:off x="3402350" y="3231825"/>
            <a:ext cx="2426850" cy="568151"/>
            <a:chOff x="3012465" y="4309100"/>
            <a:chExt cx="3235800" cy="757535"/>
          </a:xfrm>
        </p:grpSpPr>
        <p:sp>
          <p:nvSpPr>
            <p:cNvPr id="520" name="Google Shape;520;p39"/>
            <p:cNvSpPr txBox="1"/>
            <p:nvPr/>
          </p:nvSpPr>
          <p:spPr>
            <a:xfrm>
              <a:off x="3012465" y="4309100"/>
              <a:ext cx="3235800" cy="338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rgbClr val="3F3F3F"/>
                  </a:solidFill>
                </a:rPr>
                <a:t>Subreddit Post Classification</a:t>
              </a:r>
              <a:endParaRPr b="1" sz="1200">
                <a:solidFill>
                  <a:srgbClr val="3F3F3F"/>
                </a:solidFill>
                <a:latin typeface="Arial"/>
                <a:ea typeface="Arial"/>
                <a:cs typeface="Arial"/>
                <a:sym typeface="Arial"/>
              </a:endParaRPr>
            </a:p>
          </p:txBody>
        </p:sp>
        <p:sp>
          <p:nvSpPr>
            <p:cNvPr id="521" name="Google Shape;521;p39"/>
            <p:cNvSpPr txBox="1"/>
            <p:nvPr/>
          </p:nvSpPr>
          <p:spPr>
            <a:xfrm>
              <a:off x="3520455" y="4604935"/>
              <a:ext cx="2082300" cy="4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900">
                  <a:solidFill>
                    <a:srgbClr val="3F3F3F"/>
                  </a:solidFill>
                </a:rPr>
                <a:t>Binary classification from Subreddit post</a:t>
              </a:r>
              <a:endParaRPr sz="1100"/>
            </a:p>
          </p:txBody>
        </p:sp>
      </p:grpSp>
      <p:sp>
        <p:nvSpPr>
          <p:cNvPr id="522" name="Google Shape;522;p39"/>
          <p:cNvSpPr/>
          <p:nvPr/>
        </p:nvSpPr>
        <p:spPr>
          <a:xfrm>
            <a:off x="5240082" y="1420479"/>
            <a:ext cx="708660" cy="262890"/>
          </a:xfrm>
          <a:custGeom>
            <a:rect b="b" l="l" r="r" t="t"/>
            <a:pathLst>
              <a:path extrusionOk="0" h="350520" w="944880">
                <a:moveTo>
                  <a:pt x="0" y="350520"/>
                </a:moveTo>
                <a:lnTo>
                  <a:pt x="388620" y="0"/>
                </a:lnTo>
                <a:lnTo>
                  <a:pt x="944880" y="0"/>
                </a:lnTo>
              </a:path>
            </a:pathLst>
          </a:custGeom>
          <a:noFill/>
          <a:ln cap="flat" cmpd="sng" w="9525">
            <a:solidFill>
              <a:srgbClr val="7F7F7F"/>
            </a:solidFill>
            <a:prstDash val="solid"/>
            <a:miter lim="800000"/>
            <a:headEnd len="sm" w="sm" type="non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Arial"/>
              <a:ea typeface="Arial"/>
              <a:cs typeface="Arial"/>
              <a:sym typeface="Arial"/>
            </a:endParaRPr>
          </a:p>
        </p:txBody>
      </p:sp>
      <p:sp>
        <p:nvSpPr>
          <p:cNvPr id="523" name="Google Shape;523;p39"/>
          <p:cNvSpPr/>
          <p:nvPr/>
        </p:nvSpPr>
        <p:spPr>
          <a:xfrm flipH="1">
            <a:off x="3212093" y="1420479"/>
            <a:ext cx="708660" cy="262890"/>
          </a:xfrm>
          <a:custGeom>
            <a:rect b="b" l="l" r="r" t="t"/>
            <a:pathLst>
              <a:path extrusionOk="0" h="350520" w="944880">
                <a:moveTo>
                  <a:pt x="0" y="350520"/>
                </a:moveTo>
                <a:lnTo>
                  <a:pt x="388620" y="0"/>
                </a:lnTo>
                <a:lnTo>
                  <a:pt x="944880" y="0"/>
                </a:lnTo>
              </a:path>
            </a:pathLst>
          </a:custGeom>
          <a:noFill/>
          <a:ln cap="flat" cmpd="sng" w="9525">
            <a:solidFill>
              <a:srgbClr val="7F7F7F"/>
            </a:solidFill>
            <a:prstDash val="solid"/>
            <a:miter lim="800000"/>
            <a:headEnd len="sm" w="sm" type="non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Arial"/>
              <a:ea typeface="Arial"/>
              <a:cs typeface="Arial"/>
              <a:sym typeface="Arial"/>
            </a:endParaRPr>
          </a:p>
        </p:txBody>
      </p:sp>
      <p:cxnSp>
        <p:nvCxnSpPr>
          <p:cNvPr id="524" name="Google Shape;524;p39"/>
          <p:cNvCxnSpPr>
            <a:endCxn id="505" idx="1"/>
          </p:cNvCxnSpPr>
          <p:nvPr/>
        </p:nvCxnSpPr>
        <p:spPr>
          <a:xfrm>
            <a:off x="5997442" y="2578490"/>
            <a:ext cx="436500" cy="4500"/>
          </a:xfrm>
          <a:prstGeom prst="straightConnector1">
            <a:avLst/>
          </a:prstGeom>
          <a:noFill/>
          <a:ln cap="flat" cmpd="sng" w="9525">
            <a:solidFill>
              <a:srgbClr val="7F7F7F"/>
            </a:solidFill>
            <a:prstDash val="solid"/>
            <a:miter lim="800000"/>
            <a:headEnd len="sm" w="sm" type="none"/>
            <a:tailEnd len="med" w="med" type="triangle"/>
          </a:ln>
        </p:spPr>
      </p:cxnSp>
      <p:sp>
        <p:nvSpPr>
          <p:cNvPr id="525" name="Google Shape;525;p39"/>
          <p:cNvSpPr/>
          <p:nvPr/>
        </p:nvSpPr>
        <p:spPr>
          <a:xfrm flipH="1">
            <a:off x="2525431" y="3676486"/>
            <a:ext cx="512978" cy="144018"/>
          </a:xfrm>
          <a:custGeom>
            <a:rect b="b" l="l" r="r" t="t"/>
            <a:pathLst>
              <a:path extrusionOk="0" h="137160" w="670560">
                <a:moveTo>
                  <a:pt x="0" y="0"/>
                </a:moveTo>
                <a:lnTo>
                  <a:pt x="670560" y="0"/>
                </a:lnTo>
                <a:lnTo>
                  <a:pt x="670560" y="137160"/>
                </a:lnTo>
              </a:path>
            </a:pathLst>
          </a:custGeom>
          <a:noFill/>
          <a:ln cap="flat" cmpd="sng" w="9525">
            <a:solidFill>
              <a:srgbClr val="7F7F7F"/>
            </a:solidFill>
            <a:prstDash val="solid"/>
            <a:miter lim="800000"/>
            <a:headEnd len="sm" w="sm" type="non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Arial"/>
              <a:ea typeface="Arial"/>
              <a:cs typeface="Arial"/>
              <a:sym typeface="Arial"/>
            </a:endParaRPr>
          </a:p>
        </p:txBody>
      </p:sp>
      <p:cxnSp>
        <p:nvCxnSpPr>
          <p:cNvPr id="526" name="Google Shape;526;p39"/>
          <p:cNvCxnSpPr>
            <a:endCxn id="514" idx="3"/>
          </p:cNvCxnSpPr>
          <p:nvPr/>
        </p:nvCxnSpPr>
        <p:spPr>
          <a:xfrm flipH="1">
            <a:off x="2644302" y="2578490"/>
            <a:ext cx="444900" cy="4500"/>
          </a:xfrm>
          <a:prstGeom prst="straightConnector1">
            <a:avLst/>
          </a:prstGeom>
          <a:noFill/>
          <a:ln cap="flat" cmpd="sng" w="9525">
            <a:solidFill>
              <a:srgbClr val="7F7F7F"/>
            </a:solidFill>
            <a:prstDash val="solid"/>
            <a:miter lim="800000"/>
            <a:headEnd len="sm" w="sm" type="none"/>
            <a:tailEnd len="med" w="med" type="triangle"/>
          </a:ln>
        </p:spPr>
      </p:cxnSp>
      <p:sp>
        <p:nvSpPr>
          <p:cNvPr id="527" name="Google Shape;527;p39"/>
          <p:cNvSpPr/>
          <p:nvPr/>
        </p:nvSpPr>
        <p:spPr>
          <a:xfrm>
            <a:off x="6097466" y="3676486"/>
            <a:ext cx="512978" cy="144018"/>
          </a:xfrm>
          <a:custGeom>
            <a:rect b="b" l="l" r="r" t="t"/>
            <a:pathLst>
              <a:path extrusionOk="0" h="137160" w="670560">
                <a:moveTo>
                  <a:pt x="0" y="0"/>
                </a:moveTo>
                <a:lnTo>
                  <a:pt x="670560" y="0"/>
                </a:lnTo>
                <a:lnTo>
                  <a:pt x="670560" y="137160"/>
                </a:lnTo>
              </a:path>
            </a:pathLst>
          </a:custGeom>
          <a:noFill/>
          <a:ln cap="flat" cmpd="sng" w="9525">
            <a:solidFill>
              <a:srgbClr val="7F7F7F"/>
            </a:solidFill>
            <a:prstDash val="solid"/>
            <a:miter lim="800000"/>
            <a:headEnd len="sm" w="sm" type="none"/>
            <a:tailEnd len="med" w="med" type="triangl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3F3F3F"/>
              </a:solidFill>
              <a:latin typeface="Arial"/>
              <a:ea typeface="Arial"/>
              <a:cs typeface="Arial"/>
              <a:sym typeface="Arial"/>
            </a:endParaRPr>
          </a:p>
        </p:txBody>
      </p:sp>
      <p:grpSp>
        <p:nvGrpSpPr>
          <p:cNvPr id="528" name="Google Shape;528;p39"/>
          <p:cNvGrpSpPr/>
          <p:nvPr/>
        </p:nvGrpSpPr>
        <p:grpSpPr>
          <a:xfrm>
            <a:off x="3890412" y="2171360"/>
            <a:ext cx="1362967" cy="973509"/>
            <a:chOff x="4477201" y="3209349"/>
            <a:chExt cx="1130718" cy="807623"/>
          </a:xfrm>
        </p:grpSpPr>
        <p:grpSp>
          <p:nvGrpSpPr>
            <p:cNvPr id="529" name="Google Shape;529;p39"/>
            <p:cNvGrpSpPr/>
            <p:nvPr/>
          </p:nvGrpSpPr>
          <p:grpSpPr>
            <a:xfrm>
              <a:off x="5122819" y="3642094"/>
              <a:ext cx="485100" cy="374700"/>
              <a:chOff x="5122819" y="3605542"/>
              <a:chExt cx="485100" cy="374700"/>
            </a:xfrm>
          </p:grpSpPr>
          <p:cxnSp>
            <p:nvCxnSpPr>
              <p:cNvPr id="530" name="Google Shape;530;p39"/>
              <p:cNvCxnSpPr/>
              <p:nvPr/>
            </p:nvCxnSpPr>
            <p:spPr>
              <a:xfrm>
                <a:off x="5222631" y="3642094"/>
                <a:ext cx="285600" cy="232800"/>
              </a:xfrm>
              <a:prstGeom prst="bentConnector3">
                <a:avLst>
                  <a:gd fmla="val 745" name="adj1"/>
                </a:avLst>
              </a:prstGeom>
              <a:noFill/>
              <a:ln cap="flat" cmpd="sng" w="19050">
                <a:solidFill>
                  <a:schemeClr val="accent3"/>
                </a:solidFill>
                <a:prstDash val="solid"/>
                <a:miter lim="800000"/>
                <a:headEnd len="sm" w="sm" type="none"/>
                <a:tailEnd len="med" w="med" type="oval"/>
              </a:ln>
            </p:spPr>
          </p:cxnSp>
          <p:cxnSp>
            <p:nvCxnSpPr>
              <p:cNvPr id="531" name="Google Shape;531;p39"/>
              <p:cNvCxnSpPr/>
              <p:nvPr/>
            </p:nvCxnSpPr>
            <p:spPr>
              <a:xfrm>
                <a:off x="5122819" y="3605542"/>
                <a:ext cx="485100" cy="374700"/>
              </a:xfrm>
              <a:prstGeom prst="bentConnector3">
                <a:avLst>
                  <a:gd fmla="val 2889" name="adj1"/>
                </a:avLst>
              </a:prstGeom>
              <a:noFill/>
              <a:ln cap="flat" cmpd="sng" w="19050">
                <a:solidFill>
                  <a:schemeClr val="accent3"/>
                </a:solidFill>
                <a:prstDash val="solid"/>
                <a:miter lim="800000"/>
                <a:headEnd len="sm" w="sm" type="none"/>
                <a:tailEnd len="med" w="med" type="oval"/>
              </a:ln>
            </p:spPr>
          </p:cxnSp>
        </p:grpSp>
        <p:cxnSp>
          <p:nvCxnSpPr>
            <p:cNvPr id="532" name="Google Shape;532;p39"/>
            <p:cNvCxnSpPr/>
            <p:nvPr/>
          </p:nvCxnSpPr>
          <p:spPr>
            <a:xfrm>
              <a:off x="5037112" y="3576272"/>
              <a:ext cx="10800" cy="440700"/>
            </a:xfrm>
            <a:prstGeom prst="straightConnector1">
              <a:avLst/>
            </a:prstGeom>
            <a:noFill/>
            <a:ln cap="flat" cmpd="sng" w="19050">
              <a:solidFill>
                <a:schemeClr val="accent3"/>
              </a:solidFill>
              <a:prstDash val="solid"/>
              <a:miter lim="800000"/>
              <a:headEnd len="sm" w="sm" type="none"/>
              <a:tailEnd len="med" w="med" type="oval"/>
            </a:ln>
          </p:spPr>
        </p:cxnSp>
        <p:grpSp>
          <p:nvGrpSpPr>
            <p:cNvPr id="533" name="Google Shape;533;p39"/>
            <p:cNvGrpSpPr/>
            <p:nvPr/>
          </p:nvGrpSpPr>
          <p:grpSpPr>
            <a:xfrm flipH="1">
              <a:off x="4477201" y="3642094"/>
              <a:ext cx="485100" cy="374700"/>
              <a:chOff x="5122819" y="3605542"/>
              <a:chExt cx="485100" cy="374700"/>
            </a:xfrm>
          </p:grpSpPr>
          <p:cxnSp>
            <p:nvCxnSpPr>
              <p:cNvPr id="534" name="Google Shape;534;p39"/>
              <p:cNvCxnSpPr/>
              <p:nvPr/>
            </p:nvCxnSpPr>
            <p:spPr>
              <a:xfrm>
                <a:off x="5222631" y="3642094"/>
                <a:ext cx="285600" cy="232800"/>
              </a:xfrm>
              <a:prstGeom prst="bentConnector3">
                <a:avLst>
                  <a:gd fmla="val -126840" name="adj1"/>
                </a:avLst>
              </a:prstGeom>
              <a:noFill/>
              <a:ln cap="flat" cmpd="sng" w="19050">
                <a:solidFill>
                  <a:schemeClr val="accent3"/>
                </a:solidFill>
                <a:prstDash val="solid"/>
                <a:miter lim="800000"/>
                <a:headEnd len="sm" w="sm" type="none"/>
                <a:tailEnd len="med" w="med" type="oval"/>
              </a:ln>
            </p:spPr>
          </p:cxnSp>
          <p:cxnSp>
            <p:nvCxnSpPr>
              <p:cNvPr id="535" name="Google Shape;535;p39"/>
              <p:cNvCxnSpPr/>
              <p:nvPr/>
            </p:nvCxnSpPr>
            <p:spPr>
              <a:xfrm>
                <a:off x="5122819" y="3605542"/>
                <a:ext cx="485100" cy="374700"/>
              </a:xfrm>
              <a:prstGeom prst="bentConnector3">
                <a:avLst>
                  <a:gd fmla="val -35970" name="adj1"/>
                </a:avLst>
              </a:prstGeom>
              <a:noFill/>
              <a:ln cap="flat" cmpd="sng" w="19050">
                <a:solidFill>
                  <a:schemeClr val="accent3"/>
                </a:solidFill>
                <a:prstDash val="solid"/>
                <a:miter lim="800000"/>
                <a:headEnd len="sm" w="sm" type="none"/>
                <a:tailEnd len="med" w="med" type="oval"/>
              </a:ln>
            </p:spPr>
          </p:cxnSp>
        </p:grpSp>
        <p:sp>
          <p:nvSpPr>
            <p:cNvPr id="536" name="Google Shape;536;p39"/>
            <p:cNvSpPr/>
            <p:nvPr/>
          </p:nvSpPr>
          <p:spPr>
            <a:xfrm flipH="1">
              <a:off x="4573090" y="3209349"/>
              <a:ext cx="912682" cy="491738"/>
            </a:xfrm>
            <a:custGeom>
              <a:rect b="b" l="l" r="r" t="t"/>
              <a:pathLst>
                <a:path extrusionOk="0" h="1008693" w="1872168">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rgbClr val="CBF1FF"/>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grpSp>
      <p:sp>
        <p:nvSpPr>
          <p:cNvPr id="537" name="Google Shape;537;p39"/>
          <p:cNvSpPr txBox="1"/>
          <p:nvPr/>
        </p:nvSpPr>
        <p:spPr>
          <a:xfrm>
            <a:off x="462173" y="254625"/>
            <a:ext cx="4932000" cy="543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accent2"/>
              </a:buClr>
              <a:buSzPts val="4100"/>
              <a:buFont typeface="Arial"/>
              <a:buNone/>
            </a:pPr>
            <a:r>
              <a:rPr lang="en" sz="4100">
                <a:solidFill>
                  <a:srgbClr val="1155CC"/>
                </a:solidFill>
              </a:rPr>
              <a:t>Methodology</a:t>
            </a:r>
            <a:endParaRPr sz="1100">
              <a:solidFill>
                <a:srgbClr val="1155CC"/>
              </a:solidFill>
            </a:endParaRPr>
          </a:p>
        </p:txBody>
      </p:sp>
      <p:sp>
        <p:nvSpPr>
          <p:cNvPr id="538" name="Google Shape;538;p39"/>
          <p:cNvSpPr/>
          <p:nvPr/>
        </p:nvSpPr>
        <p:spPr>
          <a:xfrm>
            <a:off x="319275" y="254625"/>
            <a:ext cx="3798808" cy="600075"/>
          </a:xfrm>
          <a:custGeom>
            <a:rect b="b" l="l" r="r" t="t"/>
            <a:pathLst>
              <a:path extrusionOk="0" h="800100" w="4095750">
                <a:moveTo>
                  <a:pt x="4095750" y="0"/>
                </a:moveTo>
                <a:lnTo>
                  <a:pt x="0" y="0"/>
                </a:lnTo>
                <a:lnTo>
                  <a:pt x="0" y="800100"/>
                </a:lnTo>
                <a:lnTo>
                  <a:pt x="4086225" y="800100"/>
                </a:lnTo>
              </a:path>
            </a:pathLst>
          </a:custGeom>
          <a:noFill/>
          <a:ln cap="flat" cmpd="sng" w="381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0"/>
          <p:cNvSpPr txBox="1"/>
          <p:nvPr/>
        </p:nvSpPr>
        <p:spPr>
          <a:xfrm>
            <a:off x="2672552" y="4316425"/>
            <a:ext cx="3798900" cy="330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700">
                <a:solidFill>
                  <a:srgbClr val="3F3F3F"/>
                </a:solidFill>
              </a:rPr>
              <a:t>Huge users in both subreddits</a:t>
            </a:r>
            <a:endParaRPr b="1" sz="1700">
              <a:solidFill>
                <a:srgbClr val="C00000"/>
              </a:solidFill>
              <a:latin typeface="Arial"/>
              <a:ea typeface="Arial"/>
              <a:cs typeface="Arial"/>
              <a:sym typeface="Arial"/>
            </a:endParaRPr>
          </a:p>
        </p:txBody>
      </p:sp>
      <p:sp>
        <p:nvSpPr>
          <p:cNvPr id="544" name="Google Shape;544;p40"/>
          <p:cNvSpPr txBox="1"/>
          <p:nvPr/>
        </p:nvSpPr>
        <p:spPr>
          <a:xfrm>
            <a:off x="462174" y="254625"/>
            <a:ext cx="3655800" cy="543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accent2"/>
              </a:buClr>
              <a:buSzPts val="4100"/>
              <a:buFont typeface="Arial"/>
              <a:buNone/>
            </a:pPr>
            <a:r>
              <a:rPr lang="en" sz="4100">
                <a:solidFill>
                  <a:srgbClr val="1155CC"/>
                </a:solidFill>
              </a:rPr>
              <a:t>Webscraping</a:t>
            </a:r>
            <a:endParaRPr sz="1100">
              <a:solidFill>
                <a:srgbClr val="1155CC"/>
              </a:solidFill>
            </a:endParaRPr>
          </a:p>
        </p:txBody>
      </p:sp>
      <p:sp>
        <p:nvSpPr>
          <p:cNvPr id="545" name="Google Shape;545;p40"/>
          <p:cNvSpPr/>
          <p:nvPr/>
        </p:nvSpPr>
        <p:spPr>
          <a:xfrm>
            <a:off x="319275" y="254625"/>
            <a:ext cx="3798808" cy="600075"/>
          </a:xfrm>
          <a:custGeom>
            <a:rect b="b" l="l" r="r" t="t"/>
            <a:pathLst>
              <a:path extrusionOk="0" h="800100" w="4095750">
                <a:moveTo>
                  <a:pt x="4095750" y="0"/>
                </a:moveTo>
                <a:lnTo>
                  <a:pt x="0" y="0"/>
                </a:lnTo>
                <a:lnTo>
                  <a:pt x="0" y="800100"/>
                </a:lnTo>
                <a:lnTo>
                  <a:pt x="4086225" y="800100"/>
                </a:lnTo>
              </a:path>
            </a:pathLst>
          </a:custGeom>
          <a:noFill/>
          <a:ln cap="flat" cmpd="sng" w="381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546" name="Google Shape;546;p40"/>
          <p:cNvPicPr preferRelativeResize="0"/>
          <p:nvPr/>
        </p:nvPicPr>
        <p:blipFill>
          <a:blip r:embed="rId3">
            <a:alphaModFix/>
          </a:blip>
          <a:stretch>
            <a:fillRect/>
          </a:stretch>
        </p:blipFill>
        <p:spPr>
          <a:xfrm>
            <a:off x="209976" y="1702850"/>
            <a:ext cx="4160200" cy="2137001"/>
          </a:xfrm>
          <a:prstGeom prst="rect">
            <a:avLst/>
          </a:prstGeom>
          <a:noFill/>
          <a:ln>
            <a:noFill/>
          </a:ln>
        </p:spPr>
      </p:pic>
      <p:pic>
        <p:nvPicPr>
          <p:cNvPr id="547" name="Google Shape;547;p40"/>
          <p:cNvPicPr preferRelativeResize="0"/>
          <p:nvPr/>
        </p:nvPicPr>
        <p:blipFill>
          <a:blip r:embed="rId4">
            <a:alphaModFix/>
          </a:blip>
          <a:stretch>
            <a:fillRect/>
          </a:stretch>
        </p:blipFill>
        <p:spPr>
          <a:xfrm>
            <a:off x="4668725" y="1658635"/>
            <a:ext cx="4355773" cy="2333174"/>
          </a:xfrm>
          <a:prstGeom prst="rect">
            <a:avLst/>
          </a:prstGeom>
          <a:noFill/>
          <a:ln>
            <a:noFill/>
          </a:ln>
        </p:spPr>
      </p:pic>
      <p:sp>
        <p:nvSpPr>
          <p:cNvPr id="548" name="Google Shape;548;p40"/>
          <p:cNvSpPr/>
          <p:nvPr/>
        </p:nvSpPr>
        <p:spPr>
          <a:xfrm>
            <a:off x="3019925" y="3494738"/>
            <a:ext cx="501600" cy="272700"/>
          </a:xfrm>
          <a:prstGeom prst="ellipse">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0"/>
          <p:cNvSpPr/>
          <p:nvPr/>
        </p:nvSpPr>
        <p:spPr>
          <a:xfrm>
            <a:off x="7665675" y="3669525"/>
            <a:ext cx="501600" cy="272700"/>
          </a:xfrm>
          <a:prstGeom prst="ellipse">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1"/>
          <p:cNvSpPr txBox="1"/>
          <p:nvPr/>
        </p:nvSpPr>
        <p:spPr>
          <a:xfrm>
            <a:off x="462175" y="254625"/>
            <a:ext cx="4019100" cy="543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accent2"/>
              </a:buClr>
              <a:buSzPts val="4100"/>
              <a:buFont typeface="Arial"/>
              <a:buNone/>
            </a:pPr>
            <a:r>
              <a:rPr lang="en" sz="4100">
                <a:solidFill>
                  <a:srgbClr val="1155CC"/>
                </a:solidFill>
              </a:rPr>
              <a:t>Web-scraping</a:t>
            </a:r>
            <a:endParaRPr sz="1100">
              <a:solidFill>
                <a:srgbClr val="1155CC"/>
              </a:solidFill>
            </a:endParaRPr>
          </a:p>
        </p:txBody>
      </p:sp>
      <p:sp>
        <p:nvSpPr>
          <p:cNvPr id="555" name="Google Shape;555;p41"/>
          <p:cNvSpPr/>
          <p:nvPr/>
        </p:nvSpPr>
        <p:spPr>
          <a:xfrm>
            <a:off x="319275" y="254625"/>
            <a:ext cx="3798808" cy="600075"/>
          </a:xfrm>
          <a:custGeom>
            <a:rect b="b" l="l" r="r" t="t"/>
            <a:pathLst>
              <a:path extrusionOk="0" h="800100" w="4095750">
                <a:moveTo>
                  <a:pt x="4095750" y="0"/>
                </a:moveTo>
                <a:lnTo>
                  <a:pt x="0" y="0"/>
                </a:lnTo>
                <a:lnTo>
                  <a:pt x="0" y="800100"/>
                </a:lnTo>
                <a:lnTo>
                  <a:pt x="4086225" y="800100"/>
                </a:lnTo>
              </a:path>
            </a:pathLst>
          </a:custGeom>
          <a:noFill/>
          <a:ln cap="flat" cmpd="sng" w="381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556" name="Google Shape;556;p41"/>
          <p:cNvPicPr preferRelativeResize="0"/>
          <p:nvPr/>
        </p:nvPicPr>
        <p:blipFill>
          <a:blip r:embed="rId3">
            <a:alphaModFix/>
          </a:blip>
          <a:stretch>
            <a:fillRect/>
          </a:stretch>
        </p:blipFill>
        <p:spPr>
          <a:xfrm>
            <a:off x="2135710" y="1685550"/>
            <a:ext cx="3445029" cy="2081699"/>
          </a:xfrm>
          <a:prstGeom prst="rect">
            <a:avLst/>
          </a:prstGeom>
          <a:noFill/>
          <a:ln cap="flat" cmpd="sng" w="9525">
            <a:solidFill>
              <a:srgbClr val="1155CC"/>
            </a:solidFill>
            <a:prstDash val="solid"/>
            <a:round/>
            <a:headEnd len="sm" w="sm" type="none"/>
            <a:tailEnd len="sm" w="sm" type="none"/>
          </a:ln>
        </p:spPr>
      </p:pic>
      <p:sp>
        <p:nvSpPr>
          <p:cNvPr id="557" name="Google Shape;557;p41"/>
          <p:cNvSpPr/>
          <p:nvPr/>
        </p:nvSpPr>
        <p:spPr>
          <a:xfrm>
            <a:off x="2397038" y="1859875"/>
            <a:ext cx="3097500" cy="2538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1"/>
          <p:cNvSpPr/>
          <p:nvPr/>
        </p:nvSpPr>
        <p:spPr>
          <a:xfrm>
            <a:off x="2397038" y="2170675"/>
            <a:ext cx="3097500" cy="12819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 name="Google Shape;559;p41"/>
          <p:cNvCxnSpPr/>
          <p:nvPr/>
        </p:nvCxnSpPr>
        <p:spPr>
          <a:xfrm flipH="1" rot="10800000">
            <a:off x="5441788" y="1632525"/>
            <a:ext cx="396000" cy="3609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560" name="Google Shape;560;p41"/>
          <p:cNvSpPr txBox="1"/>
          <p:nvPr/>
        </p:nvSpPr>
        <p:spPr>
          <a:xfrm>
            <a:off x="5799588" y="1413275"/>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Title</a:t>
            </a:r>
            <a:endParaRPr/>
          </a:p>
        </p:txBody>
      </p:sp>
      <p:sp>
        <p:nvSpPr>
          <p:cNvPr id="561" name="Google Shape;561;p41"/>
          <p:cNvSpPr txBox="1"/>
          <p:nvPr/>
        </p:nvSpPr>
        <p:spPr>
          <a:xfrm>
            <a:off x="5908188" y="3452575"/>
            <a:ext cx="11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Self Text</a:t>
            </a:r>
            <a:endParaRPr/>
          </a:p>
        </p:txBody>
      </p:sp>
      <p:sp>
        <p:nvSpPr>
          <p:cNvPr id="562" name="Google Shape;562;p41"/>
          <p:cNvSpPr/>
          <p:nvPr/>
        </p:nvSpPr>
        <p:spPr>
          <a:xfrm>
            <a:off x="5124988" y="3329450"/>
            <a:ext cx="809575" cy="360525"/>
          </a:xfrm>
          <a:custGeom>
            <a:rect b="b" l="l" r="r" t="t"/>
            <a:pathLst>
              <a:path extrusionOk="0" h="14421" w="32383">
                <a:moveTo>
                  <a:pt x="0" y="0"/>
                </a:moveTo>
                <a:cubicBezTo>
                  <a:pt x="2171" y="2229"/>
                  <a:pt x="7627" y="11147"/>
                  <a:pt x="13024" y="13376"/>
                </a:cubicBezTo>
                <a:cubicBezTo>
                  <a:pt x="18421" y="15605"/>
                  <a:pt x="29157" y="13376"/>
                  <a:pt x="32383" y="13376"/>
                </a:cubicBezTo>
              </a:path>
            </a:pathLst>
          </a:custGeom>
          <a:noFill/>
          <a:ln cap="flat" cmpd="sng" w="9525">
            <a:solidFill>
              <a:schemeClr val="dk2"/>
            </a:solidFill>
            <a:prstDash val="solid"/>
            <a:round/>
            <a:headEnd len="med" w="med" type="none"/>
            <a:tailEnd len="med" w="med" type="none"/>
          </a:ln>
        </p:spPr>
      </p:sp>
      <p:sp>
        <p:nvSpPr>
          <p:cNvPr id="563" name="Google Shape;563;p41"/>
          <p:cNvSpPr txBox="1"/>
          <p:nvPr/>
        </p:nvSpPr>
        <p:spPr>
          <a:xfrm>
            <a:off x="2440503" y="3986753"/>
            <a:ext cx="44178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rgbClr val="3F3F3F"/>
                </a:solidFill>
              </a:rPr>
              <a:t>&gt; Scraping through title and self text</a:t>
            </a:r>
            <a:endParaRPr b="1" sz="1200">
              <a:solidFill>
                <a:srgbClr val="C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s Slide Master">
  <a:themeElements>
    <a:clrScheme name="ALLPPT-616">
      <a:dk1>
        <a:srgbClr val="000000"/>
      </a:dk1>
      <a:lt1>
        <a:srgbClr val="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